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731" autoAdjust="0"/>
  </p:normalViewPr>
  <p:slideViewPr>
    <p:cSldViewPr snapToGrid="0">
      <p:cViewPr varScale="1">
        <p:scale>
          <a:sx n="58" d="100"/>
          <a:sy n="58" d="100"/>
        </p:scale>
        <p:origin x="9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2F42A-27EC-464C-B7CB-FB3150203998}" type="datetimeFigureOut">
              <a:rPr lang="zh-CN" altLang="en-US" smtClean="0"/>
              <a:t>2018/9/2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367C4-F782-4AE3-8E10-15787330D117}" type="slidenum">
              <a:rPr lang="zh-CN" altLang="en-US" smtClean="0"/>
              <a:t>‹#›</a:t>
            </a:fld>
            <a:endParaRPr lang="zh-CN" altLang="en-US"/>
          </a:p>
        </p:txBody>
      </p:sp>
    </p:spTree>
    <p:extLst>
      <p:ext uri="{BB962C8B-B14F-4D97-AF65-F5344CB8AC3E}">
        <p14:creationId xmlns:p14="http://schemas.microsoft.com/office/powerpoint/2010/main" val="219481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a:t>
            </a:fld>
            <a:endParaRPr lang="zh-CN" altLang="en-US"/>
          </a:p>
        </p:txBody>
      </p:sp>
    </p:spTree>
    <p:extLst>
      <p:ext uri="{BB962C8B-B14F-4D97-AF65-F5344CB8AC3E}">
        <p14:creationId xmlns:p14="http://schemas.microsoft.com/office/powerpoint/2010/main" val="3050031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pPr algn="r"/>
              <a:t>22</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p:spPr>
        <p:txBody>
          <a:bodyPr/>
          <a:lstStyle/>
          <a:p>
            <a:r>
              <a:rPr lang="zh-CN" altLang="en-US" dirty="0"/>
              <a:t>人工的方法实现的智能。</a:t>
            </a:r>
            <a:endParaRPr lang="en-US" altLang="zh-CN" dirty="0"/>
          </a:p>
          <a:p>
            <a:endParaRPr lang="en-US" altLang="zh-CN" dirty="0"/>
          </a:p>
          <a:p>
            <a:r>
              <a:rPr lang="zh-CN" altLang="en-US" dirty="0"/>
              <a:t>模仿、延伸以及扩展人的智能。</a:t>
            </a:r>
            <a:endParaRPr lang="en-US" altLang="zh-CN" dirty="0"/>
          </a:p>
          <a:p>
            <a:endParaRPr lang="en-US" altLang="zh-CN" dirty="0"/>
          </a:p>
          <a:p>
            <a:r>
              <a:rPr lang="zh-CN" altLang="en-US" dirty="0"/>
              <a:t>图灵测试，中文屋子。</a:t>
            </a:r>
          </a:p>
          <a:p>
            <a:pPr eaLnBrk="1" hangingPunct="1"/>
            <a:endParaRPr lang="zh-CN" altLang="zh-CN" dirty="0"/>
          </a:p>
        </p:txBody>
      </p:sp>
    </p:spTree>
    <p:extLst>
      <p:ext uri="{BB962C8B-B14F-4D97-AF65-F5344CB8AC3E}">
        <p14:creationId xmlns:p14="http://schemas.microsoft.com/office/powerpoint/2010/main" val="285049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pPr algn="r"/>
              <a:t>23</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p:spPr>
        <p:txBody>
          <a:bodyPr/>
          <a:lstStyle/>
          <a:p>
            <a:r>
              <a:rPr lang="zh-CN" altLang="en-US" dirty="0"/>
              <a:t>人工的方法实现的智能。</a:t>
            </a:r>
            <a:endParaRPr lang="en-US" altLang="zh-CN" dirty="0"/>
          </a:p>
          <a:p>
            <a:endParaRPr lang="en-US" altLang="zh-CN" dirty="0"/>
          </a:p>
          <a:p>
            <a:r>
              <a:rPr lang="zh-CN" altLang="en-US" dirty="0"/>
              <a:t>模仿、延伸以及扩展人的智能。</a:t>
            </a:r>
            <a:endParaRPr lang="en-US" altLang="zh-CN" dirty="0"/>
          </a:p>
          <a:p>
            <a:endParaRPr lang="en-US" altLang="zh-CN" dirty="0"/>
          </a:p>
          <a:p>
            <a:r>
              <a:rPr lang="zh-CN" altLang="en-US" dirty="0"/>
              <a:t>图灵测试，中文屋子。</a:t>
            </a:r>
          </a:p>
          <a:p>
            <a:pPr eaLnBrk="1" hangingPunct="1"/>
            <a:endParaRPr lang="zh-CN" altLang="zh-CN" dirty="0"/>
          </a:p>
        </p:txBody>
      </p:sp>
    </p:spTree>
    <p:extLst>
      <p:ext uri="{BB962C8B-B14F-4D97-AF65-F5344CB8AC3E}">
        <p14:creationId xmlns:p14="http://schemas.microsoft.com/office/powerpoint/2010/main" val="2544208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pPr algn="r"/>
              <a:t>24</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p:spPr>
        <p:txBody>
          <a:bodyPr/>
          <a:lstStyle/>
          <a:p>
            <a:r>
              <a:rPr lang="zh-CN" altLang="en-US" dirty="0"/>
              <a:t>人工的方法实现的智能。</a:t>
            </a:r>
            <a:endParaRPr lang="en-US" altLang="zh-CN" dirty="0"/>
          </a:p>
          <a:p>
            <a:endParaRPr lang="en-US" altLang="zh-CN" dirty="0"/>
          </a:p>
          <a:p>
            <a:r>
              <a:rPr lang="zh-CN" altLang="en-US" dirty="0"/>
              <a:t>模仿、延伸以及扩展人的智能。</a:t>
            </a:r>
            <a:endParaRPr lang="en-US" altLang="zh-CN" dirty="0"/>
          </a:p>
          <a:p>
            <a:endParaRPr lang="en-US" altLang="zh-CN" dirty="0"/>
          </a:p>
          <a:p>
            <a:r>
              <a:rPr lang="zh-CN" altLang="en-US" dirty="0"/>
              <a:t>图灵测试，中文屋子。</a:t>
            </a:r>
          </a:p>
          <a:p>
            <a:pPr eaLnBrk="1" hangingPunct="1"/>
            <a:endParaRPr lang="zh-CN" altLang="zh-CN" dirty="0"/>
          </a:p>
        </p:txBody>
      </p:sp>
    </p:spTree>
    <p:extLst>
      <p:ext uri="{BB962C8B-B14F-4D97-AF65-F5344CB8AC3E}">
        <p14:creationId xmlns:p14="http://schemas.microsoft.com/office/powerpoint/2010/main" val="3249063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pPr algn="r"/>
              <a:t>25</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p:spPr>
        <p:txBody>
          <a:bodyPr/>
          <a:lstStyle/>
          <a:p>
            <a:r>
              <a:rPr lang="zh-CN" altLang="en-US" dirty="0"/>
              <a:t>人工的方法实现的智能。</a:t>
            </a:r>
            <a:endParaRPr lang="en-US" altLang="zh-CN" dirty="0"/>
          </a:p>
          <a:p>
            <a:endParaRPr lang="en-US" altLang="zh-CN" dirty="0"/>
          </a:p>
          <a:p>
            <a:r>
              <a:rPr lang="zh-CN" altLang="en-US" dirty="0"/>
              <a:t>模仿、延伸以及扩展人的智能。</a:t>
            </a:r>
            <a:endParaRPr lang="en-US" altLang="zh-CN" dirty="0"/>
          </a:p>
          <a:p>
            <a:endParaRPr lang="en-US" altLang="zh-CN" dirty="0"/>
          </a:p>
          <a:p>
            <a:r>
              <a:rPr lang="zh-CN" altLang="en-US" dirty="0"/>
              <a:t>图灵测试，中文屋子。</a:t>
            </a:r>
          </a:p>
          <a:p>
            <a:pPr eaLnBrk="1" hangingPunct="1"/>
            <a:endParaRPr lang="zh-CN" altLang="zh-CN" dirty="0"/>
          </a:p>
        </p:txBody>
      </p:sp>
    </p:spTree>
    <p:extLst>
      <p:ext uri="{BB962C8B-B14F-4D97-AF65-F5344CB8AC3E}">
        <p14:creationId xmlns:p14="http://schemas.microsoft.com/office/powerpoint/2010/main" val="297593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pPr algn="r"/>
              <a:t>26</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p:spPr>
        <p:txBody>
          <a:bodyPr/>
          <a:lstStyle/>
          <a:p>
            <a:r>
              <a:rPr lang="zh-CN" altLang="en-US" dirty="0"/>
              <a:t>人工的方法实现的智能。</a:t>
            </a:r>
            <a:endParaRPr lang="en-US" altLang="zh-CN" dirty="0"/>
          </a:p>
          <a:p>
            <a:endParaRPr lang="en-US" altLang="zh-CN" dirty="0"/>
          </a:p>
          <a:p>
            <a:r>
              <a:rPr lang="zh-CN" altLang="en-US" dirty="0"/>
              <a:t>模仿、延伸以及扩展人的智能。</a:t>
            </a:r>
            <a:endParaRPr lang="en-US" altLang="zh-CN" dirty="0"/>
          </a:p>
          <a:p>
            <a:endParaRPr lang="en-US" altLang="zh-CN" dirty="0"/>
          </a:p>
          <a:p>
            <a:r>
              <a:rPr lang="zh-CN" altLang="en-US" dirty="0"/>
              <a:t>图灵测试，中文屋子。</a:t>
            </a:r>
          </a:p>
          <a:p>
            <a:pPr eaLnBrk="1" hangingPunct="1"/>
            <a:endParaRPr lang="zh-CN" altLang="zh-CN" dirty="0"/>
          </a:p>
        </p:txBody>
      </p:sp>
    </p:spTree>
    <p:extLst>
      <p:ext uri="{BB962C8B-B14F-4D97-AF65-F5344CB8AC3E}">
        <p14:creationId xmlns:p14="http://schemas.microsoft.com/office/powerpoint/2010/main" val="4010493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27</a:t>
            </a:fld>
            <a:endParaRPr lang="zh-CN" altLang="en-US"/>
          </a:p>
        </p:txBody>
      </p:sp>
    </p:spTree>
    <p:extLst>
      <p:ext uri="{BB962C8B-B14F-4D97-AF65-F5344CB8AC3E}">
        <p14:creationId xmlns:p14="http://schemas.microsoft.com/office/powerpoint/2010/main" val="115414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A577500-0580-4460-A41C-CB75B0F6E614}" type="slidenum">
              <a:rPr lang="en-US" altLang="zh-CN"/>
              <a:pPr algn="r"/>
              <a:t>28</a:t>
            </a:fld>
            <a:endParaRPr lang="en-US" altLang="zh-CN"/>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393733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3922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ENIAC (Electronic Numerical Integrator And Computer) </a:t>
            </a:r>
            <a:r>
              <a:rPr lang="zh-CN" altLang="en-US" dirty="0"/>
              <a:t>计算机总共安装了 </a:t>
            </a:r>
            <a:r>
              <a:rPr lang="en-US" altLang="zh-CN" dirty="0"/>
              <a:t>17468 </a:t>
            </a:r>
            <a:r>
              <a:rPr lang="zh-CN" altLang="en-US" dirty="0"/>
              <a:t>只电子管， </a:t>
            </a:r>
            <a:r>
              <a:rPr lang="en-US" altLang="zh-CN" dirty="0"/>
              <a:t>7200 </a:t>
            </a:r>
            <a:r>
              <a:rPr lang="zh-CN" altLang="en-US" dirty="0"/>
              <a:t>个二极管， </a:t>
            </a:r>
            <a:r>
              <a:rPr lang="en-US" altLang="zh-CN" dirty="0"/>
              <a:t>70000 </a:t>
            </a:r>
            <a:r>
              <a:rPr lang="zh-CN" altLang="en-US" dirty="0"/>
              <a:t>多电阻器， </a:t>
            </a:r>
            <a:r>
              <a:rPr lang="en-US" altLang="zh-CN" dirty="0"/>
              <a:t>10000 </a:t>
            </a:r>
            <a:r>
              <a:rPr lang="zh-CN" altLang="en-US" dirty="0"/>
              <a:t>多只电容器和 </a:t>
            </a:r>
            <a:r>
              <a:rPr lang="en-US" altLang="zh-CN" dirty="0"/>
              <a:t>6000 </a:t>
            </a:r>
            <a:r>
              <a:rPr lang="zh-CN" altLang="en-US" dirty="0"/>
              <a:t>只继电器，电路的焊接点多达 </a:t>
            </a:r>
            <a:r>
              <a:rPr lang="en-US" altLang="zh-CN" dirty="0"/>
              <a:t>50 </a:t>
            </a:r>
            <a:r>
              <a:rPr lang="zh-CN" altLang="en-US" dirty="0"/>
              <a:t>万个 </a:t>
            </a:r>
            <a:r>
              <a:rPr lang="en-US" altLang="zh-CN" dirty="0"/>
              <a:t>, </a:t>
            </a:r>
            <a:r>
              <a:rPr lang="zh-CN" altLang="en-US" dirty="0"/>
              <a:t>机器被安装在一排 </a:t>
            </a:r>
            <a:r>
              <a:rPr lang="en-US" altLang="zh-CN" dirty="0"/>
              <a:t>2.75 </a:t>
            </a:r>
            <a:r>
              <a:rPr lang="zh-CN" altLang="en-US" dirty="0"/>
              <a:t>米高的金属柜里，占地面积为 </a:t>
            </a:r>
            <a:r>
              <a:rPr lang="en-US" altLang="zh-CN" dirty="0"/>
              <a:t>170 </a:t>
            </a:r>
            <a:r>
              <a:rPr lang="zh-CN" altLang="en-US" dirty="0"/>
              <a:t>平方米左右，总重量达到 </a:t>
            </a:r>
            <a:r>
              <a:rPr lang="en-US" altLang="zh-CN" dirty="0"/>
              <a:t>30 </a:t>
            </a:r>
            <a:r>
              <a:rPr lang="zh-CN" altLang="en-US" dirty="0"/>
              <a:t>吨。 </a:t>
            </a:r>
          </a:p>
        </p:txBody>
      </p:sp>
      <p:sp>
        <p:nvSpPr>
          <p:cNvPr id="4" name="灯片编号占位符 3"/>
          <p:cNvSpPr>
            <a:spLocks noGrp="1"/>
          </p:cNvSpPr>
          <p:nvPr>
            <p:ph type="sldNum" sz="quarter" idx="10"/>
          </p:nvPr>
        </p:nvSpPr>
        <p:spPr/>
        <p:txBody>
          <a:bodyPr/>
          <a:lstStyle/>
          <a:p>
            <a:fld id="{F3B28AC2-F9B1-418D-A21C-9C89F975ACC6}" type="slidenum">
              <a:rPr lang="zh-CN" altLang="en-US" smtClean="0"/>
              <a:t>41</a:t>
            </a:fld>
            <a:endParaRPr lang="zh-CN" altLang="en-US"/>
          </a:p>
        </p:txBody>
      </p:sp>
    </p:spTree>
    <p:extLst>
      <p:ext uri="{BB962C8B-B14F-4D97-AF65-F5344CB8AC3E}">
        <p14:creationId xmlns:p14="http://schemas.microsoft.com/office/powerpoint/2010/main" val="419186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ENIAC (Electronic Numerical Integrator And Computer) </a:t>
            </a:r>
            <a:r>
              <a:rPr lang="zh-CN" altLang="en-US" dirty="0"/>
              <a:t>计算机总共安装了 </a:t>
            </a:r>
            <a:r>
              <a:rPr lang="en-US" altLang="zh-CN" dirty="0"/>
              <a:t>17468 </a:t>
            </a:r>
            <a:r>
              <a:rPr lang="zh-CN" altLang="en-US" dirty="0"/>
              <a:t>只电子管， </a:t>
            </a:r>
            <a:r>
              <a:rPr lang="en-US" altLang="zh-CN" dirty="0"/>
              <a:t>7200 </a:t>
            </a:r>
            <a:r>
              <a:rPr lang="zh-CN" altLang="en-US" dirty="0"/>
              <a:t>个二极管， </a:t>
            </a:r>
            <a:r>
              <a:rPr lang="en-US" altLang="zh-CN" dirty="0"/>
              <a:t>70000 </a:t>
            </a:r>
            <a:r>
              <a:rPr lang="zh-CN" altLang="en-US" dirty="0"/>
              <a:t>多电阻器， </a:t>
            </a:r>
            <a:r>
              <a:rPr lang="en-US" altLang="zh-CN" dirty="0"/>
              <a:t>10000 </a:t>
            </a:r>
            <a:r>
              <a:rPr lang="zh-CN" altLang="en-US" dirty="0"/>
              <a:t>多只电容器和 </a:t>
            </a:r>
            <a:r>
              <a:rPr lang="en-US" altLang="zh-CN" dirty="0"/>
              <a:t>6000 </a:t>
            </a:r>
            <a:r>
              <a:rPr lang="zh-CN" altLang="en-US" dirty="0"/>
              <a:t>只继电器，电路的焊接点多达 </a:t>
            </a:r>
            <a:r>
              <a:rPr lang="en-US" altLang="zh-CN" dirty="0"/>
              <a:t>50 </a:t>
            </a:r>
            <a:r>
              <a:rPr lang="zh-CN" altLang="en-US" dirty="0"/>
              <a:t>万个 </a:t>
            </a:r>
            <a:r>
              <a:rPr lang="en-US" altLang="zh-CN" dirty="0"/>
              <a:t>, </a:t>
            </a:r>
            <a:r>
              <a:rPr lang="zh-CN" altLang="en-US" dirty="0"/>
              <a:t>机器被安装在一排 </a:t>
            </a:r>
            <a:r>
              <a:rPr lang="en-US" altLang="zh-CN" dirty="0"/>
              <a:t>2.75 </a:t>
            </a:r>
            <a:r>
              <a:rPr lang="zh-CN" altLang="en-US" dirty="0"/>
              <a:t>米高的金属柜里，占地面积为 </a:t>
            </a:r>
            <a:r>
              <a:rPr lang="en-US" altLang="zh-CN" dirty="0"/>
              <a:t>170 </a:t>
            </a:r>
            <a:r>
              <a:rPr lang="zh-CN" altLang="en-US" dirty="0"/>
              <a:t>平方米左右，总重量达到 </a:t>
            </a:r>
            <a:r>
              <a:rPr lang="en-US" altLang="zh-CN" dirty="0"/>
              <a:t>30 </a:t>
            </a:r>
            <a:r>
              <a:rPr lang="zh-CN" altLang="en-US" dirty="0"/>
              <a:t>吨。 </a:t>
            </a:r>
          </a:p>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42</a:t>
            </a:fld>
            <a:endParaRPr lang="zh-CN" altLang="en-US"/>
          </a:p>
        </p:txBody>
      </p:sp>
    </p:spTree>
    <p:extLst>
      <p:ext uri="{BB962C8B-B14F-4D97-AF65-F5344CB8AC3E}">
        <p14:creationId xmlns:p14="http://schemas.microsoft.com/office/powerpoint/2010/main" val="1306077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说明的问题：</a:t>
            </a:r>
          </a:p>
        </p:txBody>
      </p:sp>
      <p:sp>
        <p:nvSpPr>
          <p:cNvPr id="4" name="灯片编号占位符 3"/>
          <p:cNvSpPr>
            <a:spLocks noGrp="1"/>
          </p:cNvSpPr>
          <p:nvPr>
            <p:ph type="sldNum" sz="quarter" idx="10"/>
          </p:nvPr>
        </p:nvSpPr>
        <p:spPr/>
        <p:txBody>
          <a:bodyPr/>
          <a:lstStyle/>
          <a:p>
            <a:fld id="{F3B28AC2-F9B1-418D-A21C-9C89F975ACC6}" type="slidenum">
              <a:rPr lang="zh-CN" altLang="en-US" smtClean="0"/>
              <a:t>4</a:t>
            </a:fld>
            <a:endParaRPr lang="zh-CN" altLang="en-US"/>
          </a:p>
        </p:txBody>
      </p:sp>
    </p:spTree>
    <p:extLst>
      <p:ext uri="{BB962C8B-B14F-4D97-AF65-F5344CB8AC3E}">
        <p14:creationId xmlns:p14="http://schemas.microsoft.com/office/powerpoint/2010/main" val="3158793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pPr algn="r"/>
              <a:t>43</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zh-CN" altLang="en-US" dirty="0"/>
              <a:t>以研究搜索方法和一般问题求解为主！</a:t>
            </a:r>
            <a:endParaRPr lang="en-US" altLang="zh-CN" dirty="0"/>
          </a:p>
          <a:p>
            <a:pPr eaLnBrk="1" hangingPunct="1"/>
            <a:r>
              <a:rPr lang="zh-CN" altLang="en-US" dirty="0"/>
              <a:t>困难，跳棋败给世界冠军</a:t>
            </a:r>
            <a:r>
              <a:rPr lang="en-US" altLang="zh-CN" dirty="0"/>
              <a:t>1</a:t>
            </a:r>
            <a:r>
              <a:rPr lang="zh-CN" altLang="en-US" dirty="0"/>
              <a:t>：</a:t>
            </a:r>
            <a:r>
              <a:rPr lang="en-US" altLang="zh-CN" dirty="0"/>
              <a:t>4</a:t>
            </a:r>
            <a:r>
              <a:rPr lang="zh-CN" altLang="en-US" dirty="0"/>
              <a:t>。</a:t>
            </a:r>
            <a:endParaRPr lang="en-US" altLang="zh-CN" dirty="0"/>
          </a:p>
          <a:p>
            <a:pPr eaLnBrk="1" hangingPunct="1"/>
            <a:r>
              <a:rPr lang="zh-CN" altLang="en-US" dirty="0"/>
              <a:t>果蝇喜欢香蕉：</a:t>
            </a:r>
            <a:r>
              <a:rPr lang="en-US" altLang="zh-CN" dirty="0"/>
              <a:t>Fruit flies like a banana:</a:t>
            </a:r>
            <a:r>
              <a:rPr lang="en-US" altLang="zh-CN" baseline="0" dirty="0"/>
              <a:t> </a:t>
            </a:r>
            <a:r>
              <a:rPr lang="zh-CN" altLang="en-US" baseline="0" dirty="0"/>
              <a:t>水果像香蕉一样飞行。 美国政府取消了机器翻译的资助，英国政府取消了人工智能的自主。</a:t>
            </a:r>
            <a:endParaRPr lang="en-US" altLang="zh-CN" baseline="0" dirty="0"/>
          </a:p>
          <a:p>
            <a:pPr eaLnBrk="1" hangingPunct="1"/>
            <a:r>
              <a:rPr lang="zh-CN" altLang="en-US" baseline="0" dirty="0"/>
              <a:t>问题求解，无法面对巨大的搜索空间。</a:t>
            </a:r>
            <a:endParaRPr lang="zh-CN" altLang="en-US" dirty="0"/>
          </a:p>
        </p:txBody>
      </p:sp>
    </p:spTree>
    <p:extLst>
      <p:ext uri="{BB962C8B-B14F-4D97-AF65-F5344CB8AC3E}">
        <p14:creationId xmlns:p14="http://schemas.microsoft.com/office/powerpoint/2010/main" val="2776957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pPr algn="r"/>
              <a:t>44</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zh-CN" altLang="en-US" dirty="0"/>
              <a:t>以研究搜索方法和一般问题求解为主！</a:t>
            </a:r>
            <a:endParaRPr lang="en-US" altLang="zh-CN" dirty="0"/>
          </a:p>
          <a:p>
            <a:pPr eaLnBrk="1" hangingPunct="1"/>
            <a:r>
              <a:rPr lang="zh-CN" altLang="en-US" dirty="0"/>
              <a:t>困难，跳棋败给世界冠军</a:t>
            </a:r>
            <a:r>
              <a:rPr lang="en-US" altLang="zh-CN" dirty="0"/>
              <a:t>1</a:t>
            </a:r>
            <a:r>
              <a:rPr lang="zh-CN" altLang="en-US" dirty="0"/>
              <a:t>：</a:t>
            </a:r>
            <a:r>
              <a:rPr lang="en-US" altLang="zh-CN" dirty="0"/>
              <a:t>4</a:t>
            </a:r>
            <a:r>
              <a:rPr lang="zh-CN" altLang="en-US" dirty="0"/>
              <a:t>。</a:t>
            </a:r>
            <a:endParaRPr lang="en-US" altLang="zh-CN" dirty="0"/>
          </a:p>
          <a:p>
            <a:pPr eaLnBrk="1" hangingPunct="1"/>
            <a:r>
              <a:rPr lang="zh-CN" altLang="en-US" dirty="0"/>
              <a:t>果蝇喜欢香蕉：</a:t>
            </a:r>
            <a:r>
              <a:rPr lang="en-US" altLang="zh-CN" dirty="0"/>
              <a:t>Fruit flies like a banana:</a:t>
            </a:r>
            <a:r>
              <a:rPr lang="en-US" altLang="zh-CN" baseline="0" dirty="0"/>
              <a:t> </a:t>
            </a:r>
            <a:r>
              <a:rPr lang="zh-CN" altLang="en-US" baseline="0" dirty="0"/>
              <a:t>水果像香蕉一样飞行。 美国政府取消了机器翻译的资助，英国政府取消了人工智能的自主。</a:t>
            </a:r>
            <a:endParaRPr lang="en-US" altLang="zh-CN" baseline="0" dirty="0"/>
          </a:p>
          <a:p>
            <a:pPr eaLnBrk="1" hangingPunct="1"/>
            <a:r>
              <a:rPr lang="zh-CN" altLang="en-US" baseline="0" dirty="0"/>
              <a:t>问题求解，无法面对巨大的搜索空间。</a:t>
            </a:r>
            <a:endParaRPr lang="zh-CN" altLang="en-US" dirty="0"/>
          </a:p>
        </p:txBody>
      </p:sp>
    </p:spTree>
    <p:extLst>
      <p:ext uri="{BB962C8B-B14F-4D97-AF65-F5344CB8AC3E}">
        <p14:creationId xmlns:p14="http://schemas.microsoft.com/office/powerpoint/2010/main" val="250130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machines video --- interviews from back when computers</a:t>
            </a:r>
            <a:r>
              <a:rPr lang="en-US" baseline="0" dirty="0"/>
              <a:t> were in the very early years; starting to realize can do something else than arithmetic ; asking where things are headed; many famous people</a:t>
            </a:r>
          </a:p>
          <a:p>
            <a:r>
              <a:rPr lang="en-US" altLang="zh-CN" sz="1200" b="0" i="0" kern="1200" dirty="0">
                <a:solidFill>
                  <a:schemeClr val="tx1"/>
                </a:solidFill>
                <a:effectLst/>
                <a:latin typeface="+mn-lt"/>
                <a:ea typeface="+mn-ea"/>
                <a:cs typeface="+mn-cs"/>
              </a:rPr>
              <a:t>"The Thinking Machine".</a:t>
            </a:r>
          </a:p>
          <a:p>
            <a:r>
              <a:rPr lang="en-US" altLang="zh-CN" sz="1200" b="0" i="0" kern="1200" dirty="0">
                <a:solidFill>
                  <a:schemeClr val="tx1"/>
                </a:solidFill>
                <a:effectLst/>
                <a:latin typeface="+mn-lt"/>
                <a:ea typeface="+mn-ea"/>
                <a:cs typeface="+mn-cs"/>
              </a:rPr>
              <a:t>Hello again.</a:t>
            </a:r>
          </a:p>
          <a:p>
            <a:r>
              <a:rPr lang="en-US" altLang="zh-CN" sz="1200" b="0" i="0" kern="1200" dirty="0">
                <a:solidFill>
                  <a:schemeClr val="tx1"/>
                </a:solidFill>
                <a:effectLst/>
                <a:latin typeface="+mn-lt"/>
                <a:ea typeface="+mn-ea"/>
                <a:cs typeface="+mn-cs"/>
              </a:rPr>
              <a:t>With me tonight,</a:t>
            </a:r>
          </a:p>
          <a:p>
            <a:r>
              <a:rPr lang="en-US" altLang="zh-CN" sz="1200" b="0" i="0" kern="1200" dirty="0">
                <a:solidFill>
                  <a:schemeClr val="tx1"/>
                </a:solidFill>
                <a:effectLst/>
                <a:latin typeface="+mn-lt"/>
                <a:ea typeface="+mn-ea"/>
                <a:cs typeface="+mn-cs"/>
              </a:rPr>
              <a:t>is Professor Jerome B. </a:t>
            </a:r>
            <a:r>
              <a:rPr lang="en-US" altLang="zh-CN" sz="1200" b="0" i="0" kern="1200" dirty="0" err="1">
                <a:solidFill>
                  <a:schemeClr val="tx1"/>
                </a:solidFill>
                <a:effectLst/>
                <a:latin typeface="+mn-lt"/>
                <a:ea typeface="+mn-ea"/>
                <a:cs typeface="+mn-cs"/>
              </a:rPr>
              <a:t>Wiesner</a:t>
            </a:r>
            <a:r>
              <a:rPr lang="en-US" altLang="zh-CN" sz="1200" b="0" i="0" kern="1200" dirty="0">
                <a:solidFill>
                  <a:schemeClr val="tx1"/>
                </a:solidFill>
                <a:effectLst/>
                <a:latin typeface="+mn-lt"/>
                <a:ea typeface="+mn-ea"/>
                <a:cs typeface="+mn-cs"/>
              </a:rPr>
              <a:t>, director of the research laboratory of electronics</a:t>
            </a:r>
          </a:p>
          <a:p>
            <a:r>
              <a:rPr lang="en-US" altLang="zh-CN" sz="1200" b="0" i="0" kern="1200" dirty="0">
                <a:solidFill>
                  <a:schemeClr val="tx1"/>
                </a:solidFill>
                <a:effectLst/>
                <a:latin typeface="+mn-lt"/>
                <a:ea typeface="+mn-ea"/>
                <a:cs typeface="+mn-cs"/>
              </a:rPr>
              <a:t>at MIT.</a:t>
            </a:r>
          </a:p>
          <a:p>
            <a:r>
              <a:rPr lang="en-US" altLang="zh-CN" sz="1200" b="0" i="0" kern="1200" dirty="0">
                <a:solidFill>
                  <a:schemeClr val="tx1"/>
                </a:solidFill>
                <a:effectLst/>
                <a:latin typeface="+mn-lt"/>
                <a:ea typeface="+mn-ea"/>
                <a:cs typeface="+mn-cs"/>
              </a:rPr>
              <a:t>Dr. </a:t>
            </a:r>
            <a:r>
              <a:rPr lang="en-US" altLang="zh-CN" sz="1200" b="0" i="0" kern="1200" dirty="0" err="1">
                <a:solidFill>
                  <a:schemeClr val="tx1"/>
                </a:solidFill>
                <a:effectLst/>
                <a:latin typeface="+mn-lt"/>
                <a:ea typeface="+mn-ea"/>
                <a:cs typeface="+mn-cs"/>
              </a:rPr>
              <a:t>Wiesner</a:t>
            </a:r>
            <a:r>
              <a:rPr lang="en-US" altLang="zh-CN" sz="1200" b="0" i="0" kern="1200" dirty="0">
                <a:solidFill>
                  <a:schemeClr val="tx1"/>
                </a:solidFill>
                <a:effectLst/>
                <a:latin typeface="+mn-lt"/>
                <a:ea typeface="+mn-ea"/>
                <a:cs typeface="+mn-cs"/>
              </a:rPr>
              <a:t>, what really worries me today is what's going to happen to us</a:t>
            </a:r>
          </a:p>
          <a:p>
            <a:r>
              <a:rPr lang="en-US" altLang="zh-CN" sz="1200" b="0" i="0" kern="1200" dirty="0">
                <a:solidFill>
                  <a:schemeClr val="tx1"/>
                </a:solidFill>
                <a:effectLst/>
                <a:latin typeface="+mn-lt"/>
                <a:ea typeface="+mn-ea"/>
                <a:cs typeface="+mn-cs"/>
              </a:rPr>
              <a:t>if machines can think, and what</a:t>
            </a:r>
          </a:p>
          <a:p>
            <a:r>
              <a:rPr lang="en-US" altLang="zh-CN" sz="1200" b="0" i="0" kern="1200" dirty="0">
                <a:solidFill>
                  <a:schemeClr val="tx1"/>
                </a:solidFill>
                <a:effectLst/>
                <a:latin typeface="+mn-lt"/>
                <a:ea typeface="+mn-ea"/>
                <a:cs typeface="+mn-cs"/>
              </a:rPr>
              <a:t>interests me specifically is, can they?</a:t>
            </a:r>
          </a:p>
          <a:p>
            <a:r>
              <a:rPr lang="en-US" altLang="zh-CN" sz="1200" b="0" i="0" kern="1200" dirty="0">
                <a:solidFill>
                  <a:schemeClr val="tx1"/>
                </a:solidFill>
                <a:effectLst/>
                <a:latin typeface="+mn-lt"/>
                <a:ea typeface="+mn-ea"/>
                <a:cs typeface="+mn-cs"/>
              </a:rPr>
              <a:t>Well that's a very hard question to answer. If you'd asked me that question just a few years ago</a:t>
            </a:r>
          </a:p>
          <a:p>
            <a:r>
              <a:rPr lang="en-US" altLang="zh-CN" sz="1200" b="0" i="0" kern="1200" dirty="0">
                <a:solidFill>
                  <a:schemeClr val="tx1"/>
                </a:solidFill>
                <a:effectLst/>
                <a:latin typeface="+mn-lt"/>
                <a:ea typeface="+mn-ea"/>
                <a:cs typeface="+mn-cs"/>
              </a:rPr>
              <a:t>I'd have said that it's very far-fetched and today I just have to admit that I don't really know.</a:t>
            </a:r>
          </a:p>
          <a:p>
            <a:r>
              <a:rPr lang="en-US" altLang="zh-CN" sz="1200" b="0" i="0" kern="1200" dirty="0">
                <a:solidFill>
                  <a:schemeClr val="tx1"/>
                </a:solidFill>
                <a:effectLst/>
                <a:latin typeface="+mn-lt"/>
                <a:ea typeface="+mn-ea"/>
                <a:cs typeface="+mn-cs"/>
              </a:rPr>
              <a:t>I suspect if you come back in four or five years, I'll say sure, they really do think.</a:t>
            </a:r>
          </a:p>
          <a:p>
            <a:r>
              <a:rPr lang="en-US" altLang="zh-CN" sz="1200" b="0" i="0" kern="1200" dirty="0">
                <a:solidFill>
                  <a:schemeClr val="tx1"/>
                </a:solidFill>
                <a:effectLst/>
                <a:latin typeface="+mn-lt"/>
                <a:ea typeface="+mn-ea"/>
                <a:cs typeface="+mn-cs"/>
              </a:rPr>
              <a:t>Well if you're confused, doctor, how do you think I feel.</a:t>
            </a:r>
          </a:p>
          <a:p>
            <a:r>
              <a:rPr lang="en-US" altLang="zh-CN" sz="1200" b="0" i="0" kern="1200" dirty="0">
                <a:solidFill>
                  <a:schemeClr val="tx1"/>
                </a:solidFill>
                <a:effectLst/>
                <a:latin typeface="+mn-lt"/>
                <a:ea typeface="+mn-ea"/>
                <a:cs typeface="+mn-cs"/>
              </a:rPr>
              <a:t>We're just really beginning to understand the capabilities of the computers.</a:t>
            </a:r>
          </a:p>
          <a:p>
            <a:r>
              <a:rPr lang="en-US" altLang="zh-CN" sz="1200" b="0" i="0" kern="1200" dirty="0">
                <a:solidFill>
                  <a:schemeClr val="tx1"/>
                </a:solidFill>
                <a:effectLst/>
                <a:latin typeface="+mn-lt"/>
                <a:ea typeface="+mn-ea"/>
                <a:cs typeface="+mn-cs"/>
              </a:rPr>
              <a:t>I've got some film to illustrate this point which I think will amaze you.</a:t>
            </a:r>
          </a:p>
          <a:p>
            <a:r>
              <a:rPr lang="en-US" altLang="zh-CN" sz="1200" b="0" i="0" kern="1200" dirty="0">
                <a:solidFill>
                  <a:schemeClr val="tx1"/>
                </a:solidFill>
                <a:effectLst/>
                <a:latin typeface="+mn-lt"/>
                <a:ea typeface="+mn-ea"/>
                <a:cs typeface="+mn-cs"/>
              </a:rPr>
              <a:t>That man isn't playing checkers against a computer is he?</a:t>
            </a:r>
          </a:p>
          <a:p>
            <a:r>
              <a:rPr lang="en-US" altLang="zh-CN" sz="1200" b="0" i="0" kern="1200" dirty="0">
                <a:solidFill>
                  <a:schemeClr val="tx1"/>
                </a:solidFill>
                <a:effectLst/>
                <a:latin typeface="+mn-lt"/>
                <a:ea typeface="+mn-ea"/>
                <a:cs typeface="+mn-cs"/>
              </a:rPr>
              <a:t>Sure and it plays pretty well.</a:t>
            </a:r>
          </a:p>
          <a:p>
            <a:r>
              <a:rPr lang="en-US" altLang="zh-CN" sz="1200" b="0" i="0" kern="1200" dirty="0">
                <a:solidFill>
                  <a:schemeClr val="tx1"/>
                </a:solidFill>
                <a:effectLst/>
                <a:latin typeface="+mn-lt"/>
                <a:ea typeface="+mn-ea"/>
                <a:cs typeface="+mn-cs"/>
              </a:rPr>
              <a:t>While most computer scientists saw it as a mere number cruncher,</a:t>
            </a:r>
          </a:p>
          <a:p>
            <a:r>
              <a:rPr lang="en-US" altLang="zh-CN" sz="1200" b="0" i="0" kern="1200" dirty="0">
                <a:solidFill>
                  <a:schemeClr val="tx1"/>
                </a:solidFill>
                <a:effectLst/>
                <a:latin typeface="+mn-lt"/>
                <a:ea typeface="+mn-ea"/>
                <a:cs typeface="+mn-cs"/>
              </a:rPr>
              <a:t>a small group thought that the digital computer had a much grander destiny.</a:t>
            </a:r>
          </a:p>
          <a:p>
            <a:r>
              <a:rPr lang="en-US" altLang="zh-CN" sz="1200" b="0" i="0" kern="1200" dirty="0">
                <a:solidFill>
                  <a:schemeClr val="tx1"/>
                </a:solidFill>
                <a:effectLst/>
                <a:latin typeface="+mn-lt"/>
                <a:ea typeface="+mn-ea"/>
                <a:cs typeface="+mn-cs"/>
              </a:rPr>
              <a:t>Being a general purpose machine, it could be programmed to do things</a:t>
            </a:r>
          </a:p>
          <a:p>
            <a:r>
              <a:rPr lang="en-US" altLang="zh-CN" sz="1200" b="0" i="0" kern="1200" dirty="0">
                <a:solidFill>
                  <a:schemeClr val="tx1"/>
                </a:solidFill>
                <a:effectLst/>
                <a:latin typeface="+mn-lt"/>
                <a:ea typeface="+mn-ea"/>
                <a:cs typeface="+mn-cs"/>
              </a:rPr>
              <a:t>which in humans require intelligence:</a:t>
            </a:r>
          </a:p>
          <a:p>
            <a:r>
              <a:rPr lang="en-US" altLang="zh-CN" sz="1200" b="0" i="0" kern="1200" dirty="0">
                <a:solidFill>
                  <a:schemeClr val="tx1"/>
                </a:solidFill>
                <a:effectLst/>
                <a:latin typeface="+mn-lt"/>
                <a:ea typeface="+mn-ea"/>
                <a:cs typeface="+mn-cs"/>
              </a:rPr>
              <a:t>play games like checkers and chess, and solve brain teasers.</a:t>
            </a:r>
          </a:p>
          <a:p>
            <a:r>
              <a:rPr lang="en-US" altLang="zh-CN" sz="1200" b="0" i="0" kern="1200" dirty="0">
                <a:solidFill>
                  <a:schemeClr val="tx1"/>
                </a:solidFill>
                <a:effectLst/>
                <a:latin typeface="+mn-lt"/>
                <a:ea typeface="+mn-ea"/>
                <a:cs typeface="+mn-cs"/>
              </a:rPr>
              <a:t>The field became known as artificial intelligence.</a:t>
            </a:r>
          </a:p>
          <a:p>
            <a:r>
              <a:rPr lang="en-US" altLang="zh-CN" sz="1200" b="0" i="0" kern="1200" dirty="0">
                <a:solidFill>
                  <a:schemeClr val="tx1"/>
                </a:solidFill>
                <a:effectLst/>
                <a:latin typeface="+mn-lt"/>
                <a:ea typeface="+mn-ea"/>
                <a:cs typeface="+mn-cs"/>
              </a:rPr>
              <a:t>Can machines really think? Even a scientist argued that one.</a:t>
            </a:r>
          </a:p>
          <a:p>
            <a:r>
              <a:rPr lang="en-US" altLang="zh-CN" sz="1200" b="0" i="0" kern="1200" dirty="0">
                <a:solidFill>
                  <a:schemeClr val="tx1"/>
                </a:solidFill>
                <a:effectLst/>
                <a:latin typeface="+mn-lt"/>
                <a:ea typeface="+mn-ea"/>
                <a:cs typeface="+mn-cs"/>
              </a:rPr>
              <a:t>I'm convinced that machines can and will think. I don't mean the machines will behave like men.</a:t>
            </a:r>
          </a:p>
          <a:p>
            <a:r>
              <a:rPr lang="en-US" altLang="zh-CN" sz="1200" b="0" i="0" kern="1200" dirty="0">
                <a:solidFill>
                  <a:schemeClr val="tx1"/>
                </a:solidFill>
                <a:effectLst/>
                <a:latin typeface="+mn-lt"/>
                <a:ea typeface="+mn-ea"/>
                <a:cs typeface="+mn-cs"/>
              </a:rPr>
              <a:t>I don't think for very long time we're going to have a difficult problem</a:t>
            </a:r>
          </a:p>
          <a:p>
            <a:r>
              <a:rPr lang="en-US" altLang="zh-CN" sz="1200" b="0" i="0" kern="1200" dirty="0">
                <a:solidFill>
                  <a:schemeClr val="tx1"/>
                </a:solidFill>
                <a:effectLst/>
                <a:latin typeface="+mn-lt"/>
                <a:ea typeface="+mn-ea"/>
                <a:cs typeface="+mn-cs"/>
              </a:rPr>
              <a:t>distinguishing a man from a robot.</a:t>
            </a:r>
          </a:p>
          <a:p>
            <a:r>
              <a:rPr lang="en-US" altLang="zh-CN" sz="1200" b="0" i="0" kern="1200" dirty="0">
                <a:solidFill>
                  <a:schemeClr val="tx1"/>
                </a:solidFill>
                <a:effectLst/>
                <a:latin typeface="+mn-lt"/>
                <a:ea typeface="+mn-ea"/>
                <a:cs typeface="+mn-cs"/>
              </a:rPr>
              <a:t>I don't think my daughter will ever marry a computer.</a:t>
            </a:r>
          </a:p>
          <a:p>
            <a:r>
              <a:rPr lang="en-US" altLang="zh-CN" sz="1200" b="0" i="0" kern="1200" dirty="0">
                <a:solidFill>
                  <a:schemeClr val="tx1"/>
                </a:solidFill>
                <a:effectLst/>
                <a:latin typeface="+mn-lt"/>
                <a:ea typeface="+mn-ea"/>
                <a:cs typeface="+mn-cs"/>
              </a:rPr>
              <a:t>But I think that computers will</a:t>
            </a:r>
          </a:p>
          <a:p>
            <a:r>
              <a:rPr lang="en-US" altLang="zh-CN" sz="1200" b="0" i="0" kern="1200" dirty="0">
                <a:solidFill>
                  <a:schemeClr val="tx1"/>
                </a:solidFill>
                <a:effectLst/>
                <a:latin typeface="+mn-lt"/>
                <a:ea typeface="+mn-ea"/>
                <a:cs typeface="+mn-cs"/>
              </a:rPr>
              <a:t>be doing the things that men do when we say they're thinking.</a:t>
            </a:r>
          </a:p>
          <a:p>
            <a:r>
              <a:rPr lang="en-US" altLang="zh-CN" sz="1200" b="0" i="0" kern="1200" dirty="0">
                <a:solidFill>
                  <a:schemeClr val="tx1"/>
                </a:solidFill>
                <a:effectLst/>
                <a:latin typeface="+mn-lt"/>
                <a:ea typeface="+mn-ea"/>
                <a:cs typeface="+mn-cs"/>
              </a:rPr>
              <a:t>I'm convinced that machines can and will think in our lifetime.</a:t>
            </a:r>
          </a:p>
          <a:p>
            <a:r>
              <a:rPr lang="en-US" altLang="zh-CN" sz="1200" b="0" i="0" kern="1200" dirty="0">
                <a:solidFill>
                  <a:schemeClr val="tx1"/>
                </a:solidFill>
                <a:effectLst/>
                <a:latin typeface="+mn-lt"/>
                <a:ea typeface="+mn-ea"/>
                <a:cs typeface="+mn-cs"/>
              </a:rPr>
              <a:t>I confidently expect that within a matter of 10 or 15 years,</a:t>
            </a:r>
          </a:p>
          <a:p>
            <a:r>
              <a:rPr lang="en-US" altLang="zh-CN" sz="1200" b="0" i="0" kern="1200" dirty="0">
                <a:solidFill>
                  <a:schemeClr val="tx1"/>
                </a:solidFill>
                <a:effectLst/>
                <a:latin typeface="+mn-lt"/>
                <a:ea typeface="+mn-ea"/>
                <a:cs typeface="+mn-cs"/>
              </a:rPr>
              <a:t>something will emerge from the laboratories, which is not too far off from the robot of science fiction fame.</a:t>
            </a:r>
          </a:p>
          <a:p>
            <a:r>
              <a:rPr lang="en-US" altLang="zh-CN" sz="1200" b="0" i="0" kern="1200" dirty="0">
                <a:solidFill>
                  <a:schemeClr val="tx1"/>
                </a:solidFill>
                <a:effectLst/>
                <a:latin typeface="+mn-lt"/>
                <a:ea typeface="+mn-ea"/>
                <a:cs typeface="+mn-cs"/>
              </a:rPr>
              <a:t>They hadn't reckoned with ambiguity when they set out to use</a:t>
            </a:r>
          </a:p>
          <a:p>
            <a:r>
              <a:rPr lang="en-US" altLang="zh-CN" sz="1200" b="0" i="0" kern="1200" dirty="0">
                <a:solidFill>
                  <a:schemeClr val="tx1"/>
                </a:solidFill>
                <a:effectLst/>
                <a:latin typeface="+mn-lt"/>
                <a:ea typeface="+mn-ea"/>
                <a:cs typeface="+mn-cs"/>
              </a:rPr>
              <a:t>computers to translate languages.</a:t>
            </a:r>
          </a:p>
          <a:p>
            <a:r>
              <a:rPr lang="en-US" altLang="zh-CN" sz="1200" b="0" i="0" kern="1200" dirty="0">
                <a:solidFill>
                  <a:schemeClr val="tx1"/>
                </a:solidFill>
                <a:effectLst/>
                <a:latin typeface="+mn-lt"/>
                <a:ea typeface="+mn-ea"/>
                <a:cs typeface="+mn-cs"/>
              </a:rPr>
              <a:t>A five hundred thousand dollar super-calculator</a:t>
            </a:r>
          </a:p>
          <a:p>
            <a:r>
              <a:rPr lang="en-US" altLang="zh-CN" sz="1200" b="0" i="0" kern="1200" dirty="0">
                <a:solidFill>
                  <a:schemeClr val="tx1"/>
                </a:solidFill>
                <a:effectLst/>
                <a:latin typeface="+mn-lt"/>
                <a:ea typeface="+mn-ea"/>
                <a:cs typeface="+mn-cs"/>
              </a:rPr>
              <a:t>most versatile electronic brain known,</a:t>
            </a:r>
          </a:p>
          <a:p>
            <a:r>
              <a:rPr lang="en-US" altLang="zh-CN" sz="1200" b="0" i="0" kern="1200" dirty="0">
                <a:solidFill>
                  <a:schemeClr val="tx1"/>
                </a:solidFill>
                <a:effectLst/>
                <a:latin typeface="+mn-lt"/>
                <a:ea typeface="+mn-ea"/>
                <a:cs typeface="+mn-cs"/>
              </a:rPr>
              <a:t>translates Russian into English.</a:t>
            </a:r>
          </a:p>
          <a:p>
            <a:r>
              <a:rPr lang="en-US" altLang="zh-CN" sz="1200" b="0" i="0" kern="1200" dirty="0">
                <a:solidFill>
                  <a:schemeClr val="tx1"/>
                </a:solidFill>
                <a:effectLst/>
                <a:latin typeface="+mn-lt"/>
                <a:ea typeface="+mn-ea"/>
                <a:cs typeface="+mn-cs"/>
              </a:rPr>
              <a:t>Instead of mathematical wizardry, a sentence in Russian...</a:t>
            </a:r>
          </a:p>
          <a:p>
            <a:r>
              <a:rPr lang="en-US" altLang="zh-CN" sz="1200" b="0" i="0" kern="1200" dirty="0">
                <a:solidFill>
                  <a:schemeClr val="tx1"/>
                </a:solidFill>
                <a:effectLst/>
                <a:latin typeface="+mn-lt"/>
                <a:ea typeface="+mn-ea"/>
                <a:cs typeface="+mn-cs"/>
              </a:rPr>
              <a:t>One the first non-numerical applications of computers,</a:t>
            </a:r>
          </a:p>
          <a:p>
            <a:r>
              <a:rPr lang="en-US" altLang="zh-CN" sz="1200" b="0" i="0" kern="1200" dirty="0">
                <a:solidFill>
                  <a:schemeClr val="tx1"/>
                </a:solidFill>
                <a:effectLst/>
                <a:latin typeface="+mn-lt"/>
                <a:ea typeface="+mn-ea"/>
                <a:cs typeface="+mn-cs"/>
              </a:rPr>
              <a:t>it was hyped as the solution to the Cold War obsession of keeping tabs on what</a:t>
            </a:r>
          </a:p>
          <a:p>
            <a:r>
              <a:rPr lang="en-US" altLang="zh-CN" sz="1200" b="0" i="0" kern="1200" dirty="0">
                <a:solidFill>
                  <a:schemeClr val="tx1"/>
                </a:solidFill>
                <a:effectLst/>
                <a:latin typeface="+mn-lt"/>
                <a:ea typeface="+mn-ea"/>
                <a:cs typeface="+mn-cs"/>
              </a:rPr>
              <a:t>the Russians were doing. Claims were made that the computer would</a:t>
            </a:r>
          </a:p>
          <a:p>
            <a:r>
              <a:rPr lang="en-US" altLang="zh-CN" sz="1200" b="0" i="0" kern="1200" dirty="0">
                <a:solidFill>
                  <a:schemeClr val="tx1"/>
                </a:solidFill>
                <a:effectLst/>
                <a:latin typeface="+mn-lt"/>
                <a:ea typeface="+mn-ea"/>
                <a:cs typeface="+mn-cs"/>
              </a:rPr>
              <a:t>replace most human translators.</a:t>
            </a:r>
          </a:p>
          <a:p>
            <a:r>
              <a:rPr lang="en-US" altLang="zh-CN" sz="1200" b="0" i="0" kern="1200" dirty="0">
                <a:solidFill>
                  <a:schemeClr val="tx1"/>
                </a:solidFill>
                <a:effectLst/>
                <a:latin typeface="+mn-lt"/>
                <a:ea typeface="+mn-ea"/>
                <a:cs typeface="+mn-cs"/>
              </a:rPr>
              <a:t>Of course you're just in the experimental stage, when you go in for full-scale production, what will the capacity be?</a:t>
            </a:r>
          </a:p>
          <a:p>
            <a:r>
              <a:rPr lang="en-US" altLang="zh-CN" sz="1200" b="0" i="0" kern="1200" dirty="0">
                <a:solidFill>
                  <a:schemeClr val="tx1"/>
                </a:solidFill>
                <a:effectLst/>
                <a:latin typeface="+mn-lt"/>
                <a:ea typeface="+mn-ea"/>
                <a:cs typeface="+mn-cs"/>
              </a:rPr>
              <a:t>We should be able to do, with a modern</a:t>
            </a:r>
          </a:p>
          <a:p>
            <a:r>
              <a:rPr lang="en-US" altLang="zh-CN" sz="1200" b="0" i="0" kern="1200" dirty="0">
                <a:solidFill>
                  <a:schemeClr val="tx1"/>
                </a:solidFill>
                <a:effectLst/>
                <a:latin typeface="+mn-lt"/>
                <a:ea typeface="+mn-ea"/>
                <a:cs typeface="+mn-cs"/>
              </a:rPr>
              <a:t>commercial computer,</a:t>
            </a:r>
          </a:p>
          <a:p>
            <a:r>
              <a:rPr lang="en-US" altLang="zh-CN" sz="1200" b="0" i="0" kern="1200" dirty="0">
                <a:solidFill>
                  <a:schemeClr val="tx1"/>
                </a:solidFill>
                <a:effectLst/>
                <a:latin typeface="+mn-lt"/>
                <a:ea typeface="+mn-ea"/>
                <a:cs typeface="+mn-cs"/>
              </a:rPr>
              <a:t>about one to two million words an hour, and this</a:t>
            </a:r>
          </a:p>
          <a:p>
            <a:r>
              <a:rPr lang="en-US" altLang="zh-CN" sz="1200" b="0" i="0" kern="1200" dirty="0">
                <a:solidFill>
                  <a:schemeClr val="tx1"/>
                </a:solidFill>
                <a:effectLst/>
                <a:latin typeface="+mn-lt"/>
                <a:ea typeface="+mn-ea"/>
                <a:cs typeface="+mn-cs"/>
              </a:rPr>
              <a:t>will be an adequate speed to cope with the whole output of the Soviet Union</a:t>
            </a:r>
          </a:p>
          <a:p>
            <a:r>
              <a:rPr lang="en-US" altLang="zh-CN" sz="1200" b="0" i="0" kern="1200" dirty="0">
                <a:solidFill>
                  <a:schemeClr val="tx1"/>
                </a:solidFill>
                <a:effectLst/>
                <a:latin typeface="+mn-lt"/>
                <a:ea typeface="+mn-ea"/>
                <a:cs typeface="+mn-cs"/>
              </a:rPr>
              <a:t>in just a few hours of computer time a week.</a:t>
            </a:r>
          </a:p>
          <a:p>
            <a:r>
              <a:rPr lang="en-US" altLang="zh-CN" sz="1200" b="0" i="0" kern="1200" dirty="0">
                <a:solidFill>
                  <a:schemeClr val="tx1"/>
                </a:solidFill>
                <a:effectLst/>
                <a:latin typeface="+mn-lt"/>
                <a:ea typeface="+mn-ea"/>
                <a:cs typeface="+mn-cs"/>
              </a:rPr>
              <a:t>When will you be able to achieve this speed?</a:t>
            </a:r>
          </a:p>
          <a:p>
            <a:r>
              <a:rPr lang="en-US" altLang="zh-CN" sz="1200" b="0" i="0" kern="1200" dirty="0">
                <a:solidFill>
                  <a:schemeClr val="tx1"/>
                </a:solidFill>
                <a:effectLst/>
                <a:latin typeface="+mn-lt"/>
                <a:ea typeface="+mn-ea"/>
                <a:cs typeface="+mn-cs"/>
              </a:rPr>
              <a:t>If our experiments go well,</a:t>
            </a:r>
          </a:p>
          <a:p>
            <a:r>
              <a:rPr lang="en-US" altLang="zh-CN" sz="1200" b="0" i="0" kern="1200" dirty="0">
                <a:solidFill>
                  <a:schemeClr val="tx1"/>
                </a:solidFill>
                <a:effectLst/>
                <a:latin typeface="+mn-lt"/>
                <a:ea typeface="+mn-ea"/>
                <a:cs typeface="+mn-cs"/>
              </a:rPr>
              <a:t>then perhaps within five years or so.</a:t>
            </a:r>
          </a:p>
          <a:p>
            <a:r>
              <a:rPr lang="en-US" altLang="zh-CN" sz="1200" b="0" i="0" kern="1200" dirty="0">
                <a:solidFill>
                  <a:schemeClr val="tx1"/>
                </a:solidFill>
                <a:effectLst/>
                <a:latin typeface="+mn-lt"/>
                <a:ea typeface="+mn-ea"/>
                <a:cs typeface="+mn-cs"/>
              </a:rPr>
              <a:t>And finally, does this mean the end of human translators?</a:t>
            </a:r>
          </a:p>
          <a:p>
            <a:r>
              <a:rPr lang="en-US" altLang="zh-CN" sz="1200" b="0" i="0" kern="1200" dirty="0">
                <a:solidFill>
                  <a:schemeClr val="tx1"/>
                </a:solidFill>
                <a:effectLst/>
                <a:latin typeface="+mn-lt"/>
                <a:ea typeface="+mn-ea"/>
                <a:cs typeface="+mn-cs"/>
              </a:rPr>
              <a:t>I'd say yes</a:t>
            </a:r>
          </a:p>
          <a:p>
            <a:r>
              <a:rPr lang="en-US" altLang="zh-CN" sz="1200" b="0" i="0" kern="1200" dirty="0">
                <a:solidFill>
                  <a:schemeClr val="tx1"/>
                </a:solidFill>
                <a:effectLst/>
                <a:latin typeface="+mn-lt"/>
                <a:ea typeface="+mn-ea"/>
                <a:cs typeface="+mn-cs"/>
              </a:rPr>
              <a:t>for translators of scientific and technical material, but as regards poetry and</a:t>
            </a:r>
          </a:p>
          <a:p>
            <a:r>
              <a:rPr lang="en-US" altLang="zh-CN" sz="1200" b="1" i="0" u="sng" kern="1200" dirty="0">
                <a:solidFill>
                  <a:schemeClr val="tx1"/>
                </a:solidFill>
                <a:effectLst/>
                <a:latin typeface="+mn-lt"/>
                <a:ea typeface="+mn-ea"/>
                <a:cs typeface="+mn-cs"/>
              </a:rPr>
              <a:t>novels, no, I don't think we'll ever replace the translators of that type of material.</a:t>
            </a:r>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51F94F5-58D1-42ED-AB38-DD97D2E49478}"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506133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pPr algn="r"/>
              <a:t>46</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zh-CN" altLang="en-US" dirty="0"/>
              <a:t>以研究搜索方法和一般问题求解为主！</a:t>
            </a:r>
            <a:endParaRPr lang="en-US" altLang="zh-CN" dirty="0"/>
          </a:p>
          <a:p>
            <a:pPr eaLnBrk="1" hangingPunct="1"/>
            <a:r>
              <a:rPr lang="zh-CN" altLang="en-US" dirty="0"/>
              <a:t>困难，跳棋败给世界冠军</a:t>
            </a:r>
            <a:r>
              <a:rPr lang="en-US" altLang="zh-CN" dirty="0"/>
              <a:t>1</a:t>
            </a:r>
            <a:r>
              <a:rPr lang="zh-CN" altLang="en-US" dirty="0"/>
              <a:t>：</a:t>
            </a:r>
            <a:r>
              <a:rPr lang="en-US" altLang="zh-CN" dirty="0"/>
              <a:t>4</a:t>
            </a:r>
            <a:r>
              <a:rPr lang="zh-CN" altLang="en-US" dirty="0"/>
              <a:t>。</a:t>
            </a:r>
            <a:endParaRPr lang="en-US" altLang="zh-CN" dirty="0"/>
          </a:p>
          <a:p>
            <a:pPr eaLnBrk="1" hangingPunct="1"/>
            <a:r>
              <a:rPr lang="zh-CN" altLang="en-US" dirty="0"/>
              <a:t>果蝇喜欢香蕉：</a:t>
            </a:r>
            <a:r>
              <a:rPr lang="en-US" altLang="zh-CN" dirty="0"/>
              <a:t>Fruit flies like a banana:</a:t>
            </a:r>
            <a:r>
              <a:rPr lang="en-US" altLang="zh-CN" baseline="0" dirty="0"/>
              <a:t> </a:t>
            </a:r>
            <a:r>
              <a:rPr lang="zh-CN" altLang="en-US" baseline="0" dirty="0"/>
              <a:t>水果像香蕉一样飞行。 美国政府取消了机器翻译的资助，英国政府取消了人工智能的自主。</a:t>
            </a:r>
            <a:endParaRPr lang="en-US" altLang="zh-CN" baseline="0" dirty="0"/>
          </a:p>
          <a:p>
            <a:pPr eaLnBrk="1" hangingPunct="1"/>
            <a:r>
              <a:rPr lang="zh-CN" altLang="en-US" baseline="0" dirty="0"/>
              <a:t>问题求解，无法面对巨大的搜索空间。</a:t>
            </a:r>
            <a:endParaRPr lang="zh-CN" altLang="en-US" dirty="0"/>
          </a:p>
        </p:txBody>
      </p:sp>
    </p:spTree>
    <p:extLst>
      <p:ext uri="{BB962C8B-B14F-4D97-AF65-F5344CB8AC3E}">
        <p14:creationId xmlns:p14="http://schemas.microsoft.com/office/powerpoint/2010/main" val="3818329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pPr algn="r"/>
              <a:t>47</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zh-CN" altLang="en-US" dirty="0"/>
              <a:t>以研究搜索方法和一般问题求解为主！</a:t>
            </a:r>
            <a:endParaRPr lang="en-US" altLang="zh-CN" dirty="0"/>
          </a:p>
          <a:p>
            <a:pPr eaLnBrk="1" hangingPunct="1"/>
            <a:r>
              <a:rPr lang="zh-CN" altLang="en-US" dirty="0"/>
              <a:t>困难，跳棋败给世界冠军</a:t>
            </a:r>
            <a:r>
              <a:rPr lang="en-US" altLang="zh-CN" dirty="0"/>
              <a:t>1</a:t>
            </a:r>
            <a:r>
              <a:rPr lang="zh-CN" altLang="en-US" dirty="0"/>
              <a:t>：</a:t>
            </a:r>
            <a:r>
              <a:rPr lang="en-US" altLang="zh-CN" dirty="0"/>
              <a:t>4</a:t>
            </a:r>
            <a:r>
              <a:rPr lang="zh-CN" altLang="en-US" dirty="0"/>
              <a:t>。</a:t>
            </a:r>
            <a:endParaRPr lang="en-US" altLang="zh-CN" dirty="0"/>
          </a:p>
          <a:p>
            <a:pPr eaLnBrk="1" hangingPunct="1"/>
            <a:r>
              <a:rPr lang="zh-CN" altLang="en-US" dirty="0"/>
              <a:t>果蝇喜欢香蕉：</a:t>
            </a:r>
            <a:r>
              <a:rPr lang="en-US" altLang="zh-CN" dirty="0"/>
              <a:t>Fruit flies like a banana:</a:t>
            </a:r>
            <a:r>
              <a:rPr lang="en-US" altLang="zh-CN" baseline="0" dirty="0"/>
              <a:t> </a:t>
            </a:r>
            <a:r>
              <a:rPr lang="zh-CN" altLang="en-US" baseline="0" dirty="0"/>
              <a:t>水果像香蕉一样飞行。 美国政府取消了机器翻译的资助，英国政府取消了人工智能的自主。</a:t>
            </a:r>
            <a:endParaRPr lang="en-US" altLang="zh-CN" baseline="0" dirty="0"/>
          </a:p>
          <a:p>
            <a:pPr eaLnBrk="1" hangingPunct="1"/>
            <a:r>
              <a:rPr lang="zh-CN" altLang="en-US" baseline="0" dirty="0"/>
              <a:t>问题求解，无法面对巨大的搜索空间。</a:t>
            </a:r>
            <a:endParaRPr lang="zh-CN" altLang="en-US" dirty="0"/>
          </a:p>
        </p:txBody>
      </p:sp>
    </p:spTree>
    <p:extLst>
      <p:ext uri="{BB962C8B-B14F-4D97-AF65-F5344CB8AC3E}">
        <p14:creationId xmlns:p14="http://schemas.microsoft.com/office/powerpoint/2010/main" val="401142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pPr algn="r"/>
              <a:t>48</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zh-CN" altLang="en-US" dirty="0"/>
              <a:t>以研究搜索方法和一般问题求解为主！</a:t>
            </a:r>
            <a:endParaRPr lang="en-US" altLang="zh-CN" dirty="0"/>
          </a:p>
          <a:p>
            <a:pPr eaLnBrk="1" hangingPunct="1"/>
            <a:r>
              <a:rPr lang="zh-CN" altLang="en-US" dirty="0"/>
              <a:t>困难，跳棋败给世界冠军</a:t>
            </a:r>
            <a:r>
              <a:rPr lang="en-US" altLang="zh-CN" dirty="0"/>
              <a:t>1</a:t>
            </a:r>
            <a:r>
              <a:rPr lang="zh-CN" altLang="en-US" dirty="0"/>
              <a:t>：</a:t>
            </a:r>
            <a:r>
              <a:rPr lang="en-US" altLang="zh-CN" dirty="0"/>
              <a:t>4</a:t>
            </a:r>
            <a:r>
              <a:rPr lang="zh-CN" altLang="en-US" dirty="0"/>
              <a:t>。</a:t>
            </a:r>
            <a:endParaRPr lang="en-US" altLang="zh-CN" dirty="0"/>
          </a:p>
          <a:p>
            <a:pPr eaLnBrk="1" hangingPunct="1"/>
            <a:r>
              <a:rPr lang="zh-CN" altLang="en-US" dirty="0"/>
              <a:t>果蝇喜欢香蕉：</a:t>
            </a:r>
            <a:r>
              <a:rPr lang="en-US" altLang="zh-CN" dirty="0"/>
              <a:t>Fruit flies like a banana:</a:t>
            </a:r>
            <a:r>
              <a:rPr lang="en-US" altLang="zh-CN" baseline="0" dirty="0"/>
              <a:t> </a:t>
            </a:r>
            <a:r>
              <a:rPr lang="zh-CN" altLang="en-US" baseline="0" dirty="0"/>
              <a:t>水果像香蕉一样飞行。 美国政府取消了机器翻译的资助，英国政府取消了人工智能的自主。</a:t>
            </a:r>
            <a:endParaRPr lang="en-US" altLang="zh-CN" baseline="0" dirty="0"/>
          </a:p>
          <a:p>
            <a:pPr eaLnBrk="1" hangingPunct="1"/>
            <a:r>
              <a:rPr lang="zh-CN" altLang="en-US" baseline="0" dirty="0"/>
              <a:t>问题求解，无法面对巨大的搜索空间。</a:t>
            </a:r>
            <a:endParaRPr lang="zh-CN" altLang="en-US" dirty="0"/>
          </a:p>
        </p:txBody>
      </p:sp>
    </p:spTree>
    <p:extLst>
      <p:ext uri="{BB962C8B-B14F-4D97-AF65-F5344CB8AC3E}">
        <p14:creationId xmlns:p14="http://schemas.microsoft.com/office/powerpoint/2010/main" val="615735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DBBB8923-B379-44D2-A7FA-1ADCC27A7E29}" type="slidenum">
              <a:rPr lang="en-US" altLang="zh-CN"/>
              <a:pPr algn="r"/>
              <a:t>49</a:t>
            </a:fld>
            <a:endParaRPr lang="en-US" altLang="zh-CN"/>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r>
              <a:rPr lang="zh-CN" altLang="en-US" dirty="0"/>
              <a:t>以研究搜索方法和一般问题求解为主！</a:t>
            </a:r>
            <a:endParaRPr lang="en-US" altLang="zh-CN" dirty="0"/>
          </a:p>
          <a:p>
            <a:pPr eaLnBrk="1" hangingPunct="1"/>
            <a:r>
              <a:rPr lang="zh-CN" altLang="en-US" dirty="0"/>
              <a:t>困难，跳棋败给世界冠军</a:t>
            </a:r>
            <a:r>
              <a:rPr lang="en-US" altLang="zh-CN" dirty="0"/>
              <a:t>1</a:t>
            </a:r>
            <a:r>
              <a:rPr lang="zh-CN" altLang="en-US" dirty="0"/>
              <a:t>：</a:t>
            </a:r>
            <a:r>
              <a:rPr lang="en-US" altLang="zh-CN" dirty="0"/>
              <a:t>4</a:t>
            </a:r>
            <a:r>
              <a:rPr lang="zh-CN" altLang="en-US" dirty="0"/>
              <a:t>。</a:t>
            </a:r>
            <a:endParaRPr lang="en-US" altLang="zh-CN" dirty="0"/>
          </a:p>
          <a:p>
            <a:pPr eaLnBrk="1" hangingPunct="1"/>
            <a:r>
              <a:rPr lang="zh-CN" altLang="en-US" dirty="0"/>
              <a:t>果蝇喜欢香蕉：</a:t>
            </a:r>
            <a:r>
              <a:rPr lang="en-US" altLang="zh-CN" dirty="0"/>
              <a:t>Fruit flies like a banana:</a:t>
            </a:r>
            <a:r>
              <a:rPr lang="en-US" altLang="zh-CN" baseline="0" dirty="0"/>
              <a:t> </a:t>
            </a:r>
            <a:r>
              <a:rPr lang="zh-CN" altLang="en-US" baseline="0" dirty="0"/>
              <a:t>水果像香蕉一样飞行。 美国政府取消了机器翻译的资助，英国政府取消了人工智能的自主。</a:t>
            </a:r>
            <a:endParaRPr lang="en-US" altLang="zh-CN" baseline="0" dirty="0"/>
          </a:p>
          <a:p>
            <a:pPr eaLnBrk="1" hangingPunct="1"/>
            <a:r>
              <a:rPr lang="zh-CN" altLang="en-US" baseline="0" dirty="0"/>
              <a:t>问题求解，无法面对巨大的搜索空间。</a:t>
            </a:r>
            <a:endParaRPr lang="zh-CN" altLang="en-US" dirty="0"/>
          </a:p>
        </p:txBody>
      </p:sp>
    </p:spTree>
    <p:extLst>
      <p:ext uri="{BB962C8B-B14F-4D97-AF65-F5344CB8AC3E}">
        <p14:creationId xmlns:p14="http://schemas.microsoft.com/office/powerpoint/2010/main" val="1460493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3658485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10</a:t>
            </a:fld>
            <a:endParaRPr lang="zh-CN" altLang="en-US"/>
          </a:p>
        </p:txBody>
      </p:sp>
    </p:spTree>
    <p:extLst>
      <p:ext uri="{BB962C8B-B14F-4D97-AF65-F5344CB8AC3E}">
        <p14:creationId xmlns:p14="http://schemas.microsoft.com/office/powerpoint/2010/main" val="1797814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2548DAC-5D4B-4F8D-AA56-6F76F1C234EA}" type="slidenum">
              <a:rPr lang="en-US" altLang="zh-CN"/>
              <a:pPr algn="r"/>
              <a:t>12</a:t>
            </a:fld>
            <a:endParaRPr lang="en-US" altLang="zh-CN"/>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xfrm>
            <a:off x="914400" y="4343400"/>
            <a:ext cx="5029200" cy="4114800"/>
          </a:xfrm>
          <a:noFill/>
        </p:spPr>
        <p:txBody>
          <a:bodyPr/>
          <a:lstStyle/>
          <a:p>
            <a:pPr eaLnBrk="1" hangingPunct="1"/>
            <a:r>
              <a:rPr lang="zh-CN" altLang="en-US" dirty="0"/>
              <a:t>智慧和才能</a:t>
            </a:r>
            <a:endParaRPr lang="en-US" altLang="zh-CN" dirty="0"/>
          </a:p>
          <a:p>
            <a:pPr eaLnBrk="1" hangingPunct="1"/>
            <a:r>
              <a:rPr lang="zh-CN" altLang="en-US" dirty="0"/>
              <a:t>以逻辑的方式学习、理解、思考事物的能力</a:t>
            </a:r>
            <a:endParaRPr lang="en-US" altLang="zh-CN" dirty="0"/>
          </a:p>
        </p:txBody>
      </p:sp>
    </p:spTree>
    <p:extLst>
      <p:ext uri="{BB962C8B-B14F-4D97-AF65-F5344CB8AC3E}">
        <p14:creationId xmlns:p14="http://schemas.microsoft.com/office/powerpoint/2010/main" val="2901275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智能来源于思维活动。这种观点被称为思维理论。它强调思维的重要性，认为智能的核心是思维，人的一切智慧或智力都来自于大脑的思维活动，人的一切知识都是思维的产物，因而通过对思维规律与思维方法的研究，可望揭示智能的本质。</a:t>
            </a:r>
            <a:br>
              <a:rPr lang="zh-CN" altLang="en-US" dirty="0"/>
            </a:b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智能取决于可运用的知识。这种观点被称为知识阈值理论。它把智能定义为：智能就是在巨大的搜索空间中迅速找到一个满意解的能力。知识阈值理论着重强调知识对智能的重要意义和作用，认为智能行为取决于知识的数量及其可运用重强调知识对智能的重要意义和作用，认为智能行为取决于知识的数量及其可运用的程度，一个系统所具有的可运用知识越多，其智能就会越高。</a:t>
            </a:r>
            <a:br>
              <a:rPr lang="zh-CN" altLang="en-US" dirty="0"/>
            </a:b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）智能可由逐步进化来实现。这种观点被称为进化理论。它是美国麻省理工学院（</a:t>
            </a:r>
            <a:r>
              <a:rPr lang="en-US" altLang="zh-CN" sz="1200" b="0" i="0" kern="1200" dirty="0">
                <a:solidFill>
                  <a:schemeClr val="tx1"/>
                </a:solidFill>
                <a:effectLst/>
                <a:latin typeface="+mn-lt"/>
                <a:ea typeface="+mn-ea"/>
                <a:cs typeface="+mn-cs"/>
              </a:rPr>
              <a:t>MIT</a:t>
            </a:r>
            <a:r>
              <a:rPr lang="zh-CN" altLang="en-US" sz="1200" b="0" i="0" kern="1200" dirty="0">
                <a:solidFill>
                  <a:schemeClr val="tx1"/>
                </a:solidFill>
                <a:effectLst/>
                <a:latin typeface="+mn-lt"/>
                <a:ea typeface="+mn-ea"/>
                <a:cs typeface="+mn-cs"/>
              </a:rPr>
              <a:t>）的布鲁克斯（</a:t>
            </a:r>
            <a:r>
              <a:rPr lang="en-US" altLang="zh-CN" sz="1200" b="0" i="0" kern="1200" dirty="0">
                <a:solidFill>
                  <a:schemeClr val="tx1"/>
                </a:solidFill>
                <a:effectLst/>
                <a:latin typeface="+mn-lt"/>
                <a:ea typeface="+mn-ea"/>
                <a:cs typeface="+mn-cs"/>
              </a:rPr>
              <a:t>R</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Brooks</a:t>
            </a:r>
            <a:r>
              <a:rPr lang="zh-CN" altLang="en-US" sz="1200" b="0" i="0" kern="1200" dirty="0">
                <a:solidFill>
                  <a:schemeClr val="tx1"/>
                </a:solidFill>
                <a:effectLst/>
                <a:latin typeface="+mn-lt"/>
                <a:ea typeface="+mn-ea"/>
                <a:cs typeface="+mn-cs"/>
              </a:rPr>
              <a:t>）教授在对人造机器虫进行研究的基础上提出来的。他认为智能取决于感知和行为，取决于对外界复杂环境的适应，智能不需要知识、不需要表示、不需要推理，智能可以由逐步进化来实现。</a:t>
            </a:r>
            <a:endParaRPr lang="zh-CN" altLang="en-US" dirty="0"/>
          </a:p>
        </p:txBody>
      </p:sp>
      <p:sp>
        <p:nvSpPr>
          <p:cNvPr id="4" name="灯片编号占位符 3"/>
          <p:cNvSpPr>
            <a:spLocks noGrp="1"/>
          </p:cNvSpPr>
          <p:nvPr>
            <p:ph type="sldNum" sz="quarter" idx="10"/>
          </p:nvPr>
        </p:nvSpPr>
        <p:spPr/>
        <p:txBody>
          <a:bodyPr/>
          <a:lstStyle/>
          <a:p>
            <a:fld id="{F3B28AC2-F9B1-418D-A21C-9C89F975ACC6}" type="slidenum">
              <a:rPr lang="zh-CN" altLang="en-US" smtClean="0"/>
              <a:t>14</a:t>
            </a:fld>
            <a:endParaRPr lang="zh-CN" altLang="en-US"/>
          </a:p>
        </p:txBody>
      </p:sp>
    </p:spTree>
    <p:extLst>
      <p:ext uri="{BB962C8B-B14F-4D97-AF65-F5344CB8AC3E}">
        <p14:creationId xmlns:p14="http://schemas.microsoft.com/office/powerpoint/2010/main" val="3893254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pPr algn="r"/>
              <a:t>19</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p:spPr>
        <p:txBody>
          <a:bodyPr/>
          <a:lstStyle/>
          <a:p>
            <a:r>
              <a:rPr lang="zh-CN" altLang="en-US" dirty="0"/>
              <a:t>人工的方法实现的智能。</a:t>
            </a:r>
            <a:endParaRPr lang="en-US" altLang="zh-CN" dirty="0"/>
          </a:p>
          <a:p>
            <a:endParaRPr lang="en-US" altLang="zh-CN" dirty="0"/>
          </a:p>
          <a:p>
            <a:r>
              <a:rPr lang="zh-CN" altLang="en-US" dirty="0"/>
              <a:t>模仿、延伸以及扩展人的智能。</a:t>
            </a:r>
            <a:endParaRPr lang="en-US" altLang="zh-CN" dirty="0"/>
          </a:p>
          <a:p>
            <a:endParaRPr lang="en-US" altLang="zh-CN" dirty="0"/>
          </a:p>
          <a:p>
            <a:r>
              <a:rPr lang="zh-CN" altLang="en-US" dirty="0"/>
              <a:t>图灵测试，中文屋子。</a:t>
            </a:r>
          </a:p>
          <a:p>
            <a:pPr eaLnBrk="1" hangingPunct="1"/>
            <a:endParaRPr lang="zh-CN" altLang="zh-CN" dirty="0"/>
          </a:p>
        </p:txBody>
      </p:sp>
    </p:spTree>
    <p:extLst>
      <p:ext uri="{BB962C8B-B14F-4D97-AF65-F5344CB8AC3E}">
        <p14:creationId xmlns:p14="http://schemas.microsoft.com/office/powerpoint/2010/main" val="3674767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A7F6963-1075-413F-A502-498AFA58831D}" type="slidenum">
              <a:rPr lang="en-US" altLang="zh-CN"/>
              <a:pPr algn="r"/>
              <a:t>20</a:t>
            </a:fld>
            <a:endParaRPr lang="en-US" altLang="zh-CN"/>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extLst>
      <p:ext uri="{BB962C8B-B14F-4D97-AF65-F5344CB8AC3E}">
        <p14:creationId xmlns:p14="http://schemas.microsoft.com/office/powerpoint/2010/main" val="26685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C6C23E75-96CF-4294-B717-60F873A36A8E}" type="slidenum">
              <a:rPr lang="en-US" altLang="zh-CN"/>
              <a:pPr algn="r"/>
              <a:t>21</a:t>
            </a:fld>
            <a:endParaRPr lang="en-US" altLang="zh-CN"/>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xfrm>
            <a:off x="914400" y="4343400"/>
            <a:ext cx="5029200" cy="4114800"/>
          </a:xfrm>
          <a:noFill/>
        </p:spPr>
        <p:txBody>
          <a:bodyPr/>
          <a:lstStyle/>
          <a:p>
            <a:r>
              <a:rPr lang="zh-CN" altLang="en-US" dirty="0"/>
              <a:t>人工的方法实现的智能。</a:t>
            </a:r>
            <a:endParaRPr lang="en-US" altLang="zh-CN" dirty="0"/>
          </a:p>
          <a:p>
            <a:endParaRPr lang="en-US" altLang="zh-CN" dirty="0"/>
          </a:p>
          <a:p>
            <a:r>
              <a:rPr lang="zh-CN" altLang="en-US" dirty="0"/>
              <a:t>模仿、延伸以及扩展人的智能。</a:t>
            </a:r>
            <a:endParaRPr lang="en-US" altLang="zh-CN" dirty="0"/>
          </a:p>
          <a:p>
            <a:endParaRPr lang="en-US" altLang="zh-CN" dirty="0"/>
          </a:p>
          <a:p>
            <a:r>
              <a:rPr lang="zh-CN" altLang="en-US" dirty="0"/>
              <a:t>图灵测试，中文屋子。</a:t>
            </a:r>
          </a:p>
          <a:p>
            <a:pPr eaLnBrk="1" hangingPunct="1"/>
            <a:endParaRPr lang="zh-CN" altLang="zh-CN" dirty="0"/>
          </a:p>
        </p:txBody>
      </p:sp>
    </p:spTree>
    <p:extLst>
      <p:ext uri="{BB962C8B-B14F-4D97-AF65-F5344CB8AC3E}">
        <p14:creationId xmlns:p14="http://schemas.microsoft.com/office/powerpoint/2010/main" val="55557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1050608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3541104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3519132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1138959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2644491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2836982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419383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869840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942138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3433781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63F55E0-B0D7-47DB-833B-A3466A32CC4C}" type="datetimeFigureOut">
              <a:rPr lang="zh-CN" altLang="en-US" smtClean="0"/>
              <a:t>2018/9/2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1887367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F55E0-B0D7-47DB-833B-A3466A32CC4C}" type="datetimeFigureOut">
              <a:rPr lang="zh-CN" altLang="en-US" smtClean="0"/>
              <a:t>2018/9/2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4DDA62-D376-44FB-B774-09DD31BEF28A}" type="slidenum">
              <a:rPr lang="zh-CN" altLang="en-US" smtClean="0"/>
              <a:t>‹#›</a:t>
            </a:fld>
            <a:endParaRPr lang="zh-CN" altLang="en-US"/>
          </a:p>
        </p:txBody>
      </p:sp>
    </p:spTree>
    <p:extLst>
      <p:ext uri="{BB962C8B-B14F-4D97-AF65-F5344CB8AC3E}">
        <p14:creationId xmlns:p14="http://schemas.microsoft.com/office/powerpoint/2010/main" val="2856085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qinceli@hi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gif"/><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86BE19A-82AB-4C05-B274-B4C35A87C754}"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6147"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53AEEF62-A8CE-4D5E-A623-73D3D2A7063F}" type="slidenum">
              <a:rPr lang="en-US" altLang="zh-CN">
                <a:solidFill>
                  <a:srgbClr val="898989"/>
                </a:solidFill>
                <a:latin typeface="Times New Roman" panose="02020603050405020304" pitchFamily="18" charset="0"/>
              </a:rPr>
              <a:pPr algn="r"/>
              <a:t>1</a:t>
            </a:fld>
            <a:endParaRPr lang="en-US" altLang="zh-CN">
              <a:solidFill>
                <a:srgbClr val="898989"/>
              </a:solidFill>
              <a:latin typeface="Times New Roman" panose="02020603050405020304" pitchFamily="18" charset="0"/>
            </a:endParaRPr>
          </a:p>
        </p:txBody>
      </p:sp>
      <p:sp>
        <p:nvSpPr>
          <p:cNvPr id="6148" name="Text Box 2"/>
          <p:cNvSpPr txBox="1">
            <a:spLocks noChangeArrowheads="1"/>
          </p:cNvSpPr>
          <p:nvPr/>
        </p:nvSpPr>
        <p:spPr bwMode="auto">
          <a:xfrm>
            <a:off x="3467894" y="1795693"/>
            <a:ext cx="5183187" cy="1006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6000" b="1" dirty="0">
                <a:solidFill>
                  <a:srgbClr val="3333FF"/>
                </a:solidFill>
                <a:ea typeface="楷体_GB2312" pitchFamily="49" charset="-122"/>
              </a:rPr>
              <a:t>人工智能</a:t>
            </a:r>
          </a:p>
        </p:txBody>
      </p:sp>
      <p:sp>
        <p:nvSpPr>
          <p:cNvPr id="6149" name="Rectangle 3"/>
          <p:cNvSpPr>
            <a:spLocks noChangeArrowheads="1"/>
          </p:cNvSpPr>
          <p:nvPr/>
        </p:nvSpPr>
        <p:spPr bwMode="auto">
          <a:xfrm>
            <a:off x="3071813" y="3573464"/>
            <a:ext cx="597535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哈尔滨工业大学</a:t>
            </a:r>
            <a:endParaRPr lang="en-US" altLang="zh-CN" sz="2800" dirty="0">
              <a:solidFill>
                <a:srgbClr val="000000"/>
              </a:solidFill>
              <a:latin typeface="隶书" panose="02010509060101010101" pitchFamily="49" charset="-122"/>
              <a:ea typeface="隶书" panose="02010509060101010101" pitchFamily="49" charset="-122"/>
            </a:endParaRPr>
          </a:p>
          <a:p>
            <a:pPr eaLnBrk="1" hangingPunct="1">
              <a:spcBef>
                <a:spcPct val="50000"/>
              </a:spcBef>
            </a:pPr>
            <a:r>
              <a:rPr lang="zh-CN" altLang="en-US" sz="2800" dirty="0">
                <a:solidFill>
                  <a:srgbClr val="000000"/>
                </a:solidFill>
                <a:latin typeface="隶书" panose="02010509060101010101" pitchFamily="49" charset="-122"/>
                <a:ea typeface="隶书" panose="02010509060101010101" pitchFamily="49" charset="-122"/>
              </a:rPr>
              <a:t>计算机科学与技术学院  李钦策</a:t>
            </a:r>
            <a:endParaRPr lang="en-US" altLang="zh-CN" sz="2800" dirty="0">
              <a:solidFill>
                <a:srgbClr val="000000"/>
              </a:solidFill>
              <a:latin typeface="隶书" panose="02010509060101010101" pitchFamily="49" charset="-122"/>
              <a:ea typeface="隶书" panose="02010509060101010101" pitchFamily="49" charset="-122"/>
            </a:endParaRPr>
          </a:p>
          <a:p>
            <a:pPr>
              <a:spcBef>
                <a:spcPct val="50000"/>
              </a:spcBef>
            </a:pPr>
            <a:r>
              <a:rPr lang="zh-CN" altLang="en-US" sz="2800" dirty="0">
                <a:solidFill>
                  <a:srgbClr val="000000"/>
                </a:solidFill>
                <a:latin typeface="隶书" panose="02010509060101010101" pitchFamily="49" charset="-122"/>
                <a:ea typeface="隶书" panose="02010509060101010101" pitchFamily="49" charset="-122"/>
              </a:rPr>
              <a:t>感知计算研究中心 新技术楼</a:t>
            </a:r>
            <a:r>
              <a:rPr lang="en-US" altLang="zh-CN" sz="2800" dirty="0">
                <a:solidFill>
                  <a:srgbClr val="000000"/>
                </a:solidFill>
                <a:latin typeface="隶书" panose="02010509060101010101" pitchFamily="49" charset="-122"/>
                <a:ea typeface="隶书" panose="02010509060101010101" pitchFamily="49" charset="-122"/>
              </a:rPr>
              <a:t>901</a:t>
            </a:r>
            <a:r>
              <a:rPr lang="zh-CN" altLang="en-US" sz="2800" dirty="0">
                <a:solidFill>
                  <a:srgbClr val="000000"/>
                </a:solidFill>
                <a:latin typeface="隶书" panose="02010509060101010101" pitchFamily="49" charset="-122"/>
                <a:ea typeface="隶书" panose="02010509060101010101" pitchFamily="49" charset="-122"/>
              </a:rPr>
              <a:t>室</a:t>
            </a:r>
            <a:r>
              <a:rPr lang="en-US" altLang="zh-CN" sz="2800" b="1" dirty="0">
                <a:solidFill>
                  <a:srgbClr val="000000"/>
                </a:solidFill>
                <a:latin typeface="隶书" panose="02010509060101010101" pitchFamily="49" charset="-122"/>
                <a:ea typeface="隶书" panose="02010509060101010101" pitchFamily="49" charset="-122"/>
                <a:hlinkClick r:id="rId3"/>
              </a:rPr>
              <a:t>qinceli@hit.edu.cn</a:t>
            </a:r>
            <a:endParaRPr lang="en-US" altLang="zh-CN" sz="2800" b="1" dirty="0">
              <a:solidFill>
                <a:srgbClr val="000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491293996"/>
      </p:ext>
    </p:extLst>
  </p:cSld>
  <p:clrMapOvr>
    <a:masterClrMapping/>
  </p:clrMapOvr>
  <mc:AlternateContent xmlns:mc="http://schemas.openxmlformats.org/markup-compatibility/2006" xmlns:p14="http://schemas.microsoft.com/office/powerpoint/2010/main">
    <mc:Choice Requires="p14">
      <p:transition spd="slow" p14:dur="2000" advTm="27763"/>
    </mc:Choice>
    <mc:Fallback xmlns="">
      <p:transition spd="slow" advTm="2776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60CB60E-AF61-46F8-8B09-2240A530CFAC}" type="slidenum">
              <a:rPr lang="en-US" altLang="zh-CN">
                <a:solidFill>
                  <a:srgbClr val="003399"/>
                </a:solidFill>
                <a:latin typeface="Times New Roman" panose="02020603050405020304" pitchFamily="18" charset="0"/>
              </a:rPr>
              <a:pPr algn="r"/>
              <a:t>10</a:t>
            </a:fld>
            <a:endParaRPr lang="en-US" altLang="zh-CN">
              <a:solidFill>
                <a:srgbClr val="003399"/>
              </a:solidFill>
              <a:latin typeface="Times New Roman" panose="02020603050405020304" pitchFamily="18" charset="0"/>
            </a:endParaRPr>
          </a:p>
        </p:txBody>
      </p:sp>
      <p:sp>
        <p:nvSpPr>
          <p:cNvPr id="1638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67952B41-6930-4C66-BA4B-2FA4D32137B1}"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50914" name="Rectangle 2"/>
          <p:cNvSpPr>
            <a:spLocks noGrp="1"/>
          </p:cNvSpPr>
          <p:nvPr>
            <p:ph type="title"/>
          </p:nvPr>
        </p:nvSpPr>
        <p:spPr>
          <a:xfrm>
            <a:off x="2562176" y="1155702"/>
            <a:ext cx="7869237" cy="649287"/>
          </a:xfrm>
        </p:spPr>
        <p:txBody>
          <a:bodyPr>
            <a:normAutofit fontScale="90000"/>
          </a:bodyPr>
          <a:lstStyle/>
          <a:p>
            <a:pPr>
              <a:defRPr/>
            </a:pPr>
            <a:r>
              <a:rPr lang="en-US" altLang="zh-CN" b="1" dirty="0"/>
              <a:t>1.1.1 </a:t>
            </a:r>
            <a:r>
              <a:rPr lang="zh-CN" altLang="en-US" b="1" dirty="0"/>
              <a:t>人工智能的定义</a:t>
            </a:r>
          </a:p>
        </p:txBody>
      </p:sp>
      <p:sp>
        <p:nvSpPr>
          <p:cNvPr id="16389" name="Rectangle 3"/>
          <p:cNvSpPr>
            <a:spLocks noGrp="1"/>
          </p:cNvSpPr>
          <p:nvPr>
            <p:ph type="body" idx="1"/>
          </p:nvPr>
        </p:nvSpPr>
        <p:spPr>
          <a:xfrm>
            <a:off x="2807573" y="2897187"/>
            <a:ext cx="7786687" cy="3960813"/>
          </a:xfrm>
        </p:spPr>
        <p:txBody>
          <a:bodyPr/>
          <a:lstStyle/>
          <a:p>
            <a:r>
              <a:rPr lang="en-US" altLang="zh-CN" b="1" dirty="0"/>
              <a:t> </a:t>
            </a:r>
            <a:r>
              <a:rPr lang="zh-CN" altLang="en-US" b="1" dirty="0"/>
              <a:t>什么是智能？</a:t>
            </a:r>
          </a:p>
          <a:p>
            <a:endParaRPr lang="zh-CN" altLang="en-US" b="1" dirty="0"/>
          </a:p>
          <a:p>
            <a:r>
              <a:rPr lang="zh-CN" altLang="en-US" b="1" dirty="0"/>
              <a:t>什么是人工智能？</a:t>
            </a:r>
          </a:p>
        </p:txBody>
      </p:sp>
    </p:spTree>
    <p:extLst>
      <p:ext uri="{BB962C8B-B14F-4D97-AF65-F5344CB8AC3E}">
        <p14:creationId xmlns:p14="http://schemas.microsoft.com/office/powerpoint/2010/main" val="2287519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F7B085A-11BE-4E2F-9F69-2CAF31882BCD}" type="slidenum">
              <a:rPr lang="en-US" altLang="zh-CN">
                <a:solidFill>
                  <a:srgbClr val="003399"/>
                </a:solidFill>
                <a:latin typeface="Times New Roman" panose="02020603050405020304" pitchFamily="18" charset="0"/>
              </a:rPr>
              <a:pPr algn="r"/>
              <a:t>11</a:t>
            </a:fld>
            <a:endParaRPr lang="en-US" altLang="zh-CN">
              <a:solidFill>
                <a:srgbClr val="003399"/>
              </a:solidFill>
              <a:latin typeface="Times New Roman" panose="02020603050405020304" pitchFamily="18" charset="0"/>
            </a:endParaRPr>
          </a:p>
        </p:txBody>
      </p:sp>
      <p:sp>
        <p:nvSpPr>
          <p:cNvPr id="19459"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95F8499A-05A9-489A-AFB3-CD1C69F35347}"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4" name="矩形 3">
            <a:extLst>
              <a:ext uri="{FF2B5EF4-FFF2-40B4-BE49-F238E27FC236}">
                <a16:creationId xmlns:a16="http://schemas.microsoft.com/office/drawing/2014/main" id="{F301E133-32AC-453A-866A-FE3A706E1A3E}"/>
              </a:ext>
            </a:extLst>
          </p:cNvPr>
          <p:cNvSpPr/>
          <p:nvPr/>
        </p:nvSpPr>
        <p:spPr>
          <a:xfrm>
            <a:off x="799097" y="753864"/>
            <a:ext cx="10593805" cy="6370975"/>
          </a:xfrm>
          <a:prstGeom prst="rect">
            <a:avLst/>
          </a:prstGeom>
        </p:spPr>
        <p:txBody>
          <a:bodyPr wrap="square">
            <a:spAutoFit/>
          </a:bodyPr>
          <a:lstStyle/>
          <a:p>
            <a:r>
              <a:rPr lang="zh-CN" altLang="en-US" sz="2400" dirty="0">
                <a:solidFill>
                  <a:srgbClr val="A4001F"/>
                </a:solidFill>
                <a:ea typeface="楷体_GB2312" panose="02010609030101010101"/>
              </a:rPr>
              <a:t>自然智能</a:t>
            </a:r>
          </a:p>
          <a:p>
            <a:pPr marR="57670"/>
            <a:r>
              <a:rPr lang="zh-CN" altLang="en-US" sz="2400" dirty="0">
                <a:solidFill>
                  <a:srgbClr val="0000CC"/>
                </a:solidFill>
                <a:ea typeface="楷体_GB2312" panose="02010609030101010101"/>
              </a:rPr>
              <a:t>    指人类和一些动物所具有的智力和行为能力</a:t>
            </a:r>
          </a:p>
          <a:p>
            <a:r>
              <a:rPr lang="zh-CN" altLang="en-US" sz="2400" dirty="0">
                <a:solidFill>
                  <a:srgbClr val="A4001F"/>
                </a:solidFill>
                <a:ea typeface="楷体_GB2312" panose="02010609030101010101"/>
              </a:rPr>
              <a:t>人类的自然智能（简称智能）</a:t>
            </a:r>
          </a:p>
          <a:p>
            <a:pPr marR="8370"/>
            <a:r>
              <a:rPr lang="zh-CN" altLang="en-US" sz="2400" dirty="0">
                <a:solidFill>
                  <a:srgbClr val="0000CC"/>
                </a:solidFill>
                <a:ea typeface="楷体_GB2312" panose="02010609030101010101"/>
              </a:rPr>
              <a:t>    指人类在认识客观世界中，由思维过程和脑力活动所表现出的综合能力</a:t>
            </a:r>
          </a:p>
          <a:p>
            <a:r>
              <a:rPr lang="zh-CN" altLang="en-US" sz="2400" dirty="0">
                <a:solidFill>
                  <a:srgbClr val="CC0000"/>
                </a:solidFill>
                <a:ea typeface="楷体_GB2312" panose="02010609030101010101"/>
              </a:rPr>
              <a:t>智能</a:t>
            </a:r>
            <a:r>
              <a:rPr lang="en-US" altLang="zh-CN" sz="2400" b="1" dirty="0">
                <a:solidFill>
                  <a:srgbClr val="CC0000"/>
                </a:solidFill>
                <a:latin typeface="Times New Roman" panose="02020603050405020304" pitchFamily="18" charset="0"/>
                <a:ea typeface="楷体_GB2312" panose="02010609030101010101"/>
              </a:rPr>
              <a:t>(</a:t>
            </a:r>
            <a:r>
              <a:rPr lang="zh-CN" altLang="en-US" sz="2400" dirty="0">
                <a:solidFill>
                  <a:srgbClr val="CC0000"/>
                </a:solidFill>
                <a:latin typeface="Times New Roman" panose="02020603050405020304" pitchFamily="18" charset="0"/>
                <a:ea typeface="楷体_GB2312" panose="02010609030101010101"/>
              </a:rPr>
              <a:t>自然智能</a:t>
            </a:r>
            <a:r>
              <a:rPr lang="en-US" altLang="zh-CN" sz="2400" b="1" dirty="0">
                <a:solidFill>
                  <a:srgbClr val="CC0000"/>
                </a:solidFill>
                <a:latin typeface="Times New Roman" panose="02020603050405020304" pitchFamily="18" charset="0"/>
                <a:ea typeface="楷体_GB2312" panose="02010609030101010101"/>
              </a:rPr>
              <a:t>)</a:t>
            </a:r>
            <a:r>
              <a:rPr lang="zh-CN" altLang="en-US" sz="2400" dirty="0">
                <a:solidFill>
                  <a:srgbClr val="CC0000"/>
                </a:solidFill>
                <a:latin typeface="Times New Roman" panose="02020603050405020304" pitchFamily="18" charset="0"/>
                <a:ea typeface="楷体_GB2312" panose="02010609030101010101"/>
              </a:rPr>
              <a:t>现象：</a:t>
            </a:r>
          </a:p>
          <a:p>
            <a:pPr marR="20450"/>
            <a:r>
              <a:rPr lang="en-US" altLang="zh-CN" sz="2400" b="1" dirty="0">
                <a:solidFill>
                  <a:srgbClr val="0000CC"/>
                </a:solidFill>
                <a:latin typeface="Times New Roman" panose="02020603050405020304" pitchFamily="18" charset="0"/>
                <a:ea typeface="楷体_GB2312" panose="02010609030101010101"/>
              </a:rPr>
              <a:t>    1</a:t>
            </a:r>
            <a:r>
              <a:rPr lang="zh-CN" altLang="en-US" sz="2400" dirty="0">
                <a:solidFill>
                  <a:srgbClr val="0000CC"/>
                </a:solidFill>
                <a:latin typeface="Times New Roman" panose="02020603050405020304" pitchFamily="18" charset="0"/>
                <a:ea typeface="楷体_GB2312" panose="02010609030101010101"/>
              </a:rPr>
              <a:t>、人是怎样思考问题的？例如：树上还有几只鸟？（常识推理）</a:t>
            </a:r>
          </a:p>
          <a:p>
            <a:pPr marR="24470"/>
            <a:r>
              <a:rPr lang="en-US" altLang="zh-CN" sz="2400" b="1" dirty="0">
                <a:solidFill>
                  <a:srgbClr val="0000CC"/>
                </a:solidFill>
                <a:latin typeface="Times New Roman" panose="02020603050405020304" pitchFamily="18" charset="0"/>
                <a:ea typeface="楷体_GB2312" panose="02010609030101010101"/>
              </a:rPr>
              <a:t>    2</a:t>
            </a:r>
            <a:r>
              <a:rPr lang="zh-CN" altLang="en-US" sz="2400" dirty="0">
                <a:solidFill>
                  <a:srgbClr val="0000CC"/>
                </a:solidFill>
                <a:latin typeface="Times New Roman" panose="02020603050405020304" pitchFamily="18" charset="0"/>
                <a:ea typeface="楷体_GB2312" panose="02010609030101010101"/>
              </a:rPr>
              <a:t>、人是怎样横穿马路的？（常识推理和逻辑问题的形象处理）</a:t>
            </a:r>
          </a:p>
          <a:p>
            <a:pPr marR="20450"/>
            <a:r>
              <a:rPr lang="en-US" altLang="zh-CN" sz="2400" b="1" dirty="0">
                <a:solidFill>
                  <a:srgbClr val="0000CC"/>
                </a:solidFill>
                <a:latin typeface="Times New Roman" panose="02020603050405020304" pitchFamily="18" charset="0"/>
                <a:ea typeface="楷体_GB2312" panose="02010609030101010101"/>
              </a:rPr>
              <a:t>    3</a:t>
            </a:r>
            <a:r>
              <a:rPr lang="zh-CN" altLang="en-US" sz="2400" dirty="0">
                <a:solidFill>
                  <a:srgbClr val="0000CC"/>
                </a:solidFill>
                <a:latin typeface="Times New Roman" panose="02020603050405020304" pitchFamily="18" charset="0"/>
                <a:ea typeface="楷体_GB2312" panose="02010609030101010101"/>
              </a:rPr>
              <a:t>、人是怎样识别景物的？例如：小孩的妈妈是谁？（形象思维）</a:t>
            </a:r>
          </a:p>
          <a:p>
            <a:pPr marR="16420"/>
            <a:r>
              <a:rPr lang="en-US" altLang="zh-CN" sz="2400" b="1" dirty="0">
                <a:solidFill>
                  <a:srgbClr val="0000CC"/>
                </a:solidFill>
                <a:latin typeface="Times New Roman" panose="02020603050405020304" pitchFamily="18" charset="0"/>
                <a:ea typeface="楷体_GB2312" panose="02010609030101010101"/>
              </a:rPr>
              <a:t>    4</a:t>
            </a:r>
            <a:r>
              <a:rPr lang="zh-CN" altLang="en-US" sz="2400" dirty="0">
                <a:solidFill>
                  <a:srgbClr val="0000CC"/>
                </a:solidFill>
                <a:latin typeface="Times New Roman" panose="02020603050405020304" pitchFamily="18" charset="0"/>
                <a:ea typeface="楷体_GB2312" panose="02010609030101010101"/>
              </a:rPr>
              <a:t>、人是怎样实现感知、学习、思维等的？（神经系统的心智活动）</a:t>
            </a:r>
          </a:p>
          <a:p>
            <a:pPr marR="32520"/>
            <a:r>
              <a:rPr lang="en-US" altLang="zh-CN" sz="2400" b="1" dirty="0">
                <a:solidFill>
                  <a:srgbClr val="0000CC"/>
                </a:solidFill>
                <a:latin typeface="Times New Roman" panose="02020603050405020304" pitchFamily="18" charset="0"/>
                <a:ea typeface="楷体_GB2312" panose="02010609030101010101"/>
              </a:rPr>
              <a:t>    5</a:t>
            </a:r>
            <a:r>
              <a:rPr lang="zh-CN" altLang="en-US" sz="2400" dirty="0">
                <a:solidFill>
                  <a:srgbClr val="0000CC"/>
                </a:solidFill>
                <a:latin typeface="Times New Roman" panose="02020603050405020304" pitchFamily="18" charset="0"/>
                <a:ea typeface="楷体_GB2312" panose="02010609030101010101"/>
              </a:rPr>
              <a:t>、人是怎样产生情绪、情感的？（神经系统的心理过程）</a:t>
            </a:r>
          </a:p>
          <a:p>
            <a:r>
              <a:rPr lang="en-US" altLang="zh-CN" sz="2400" b="1" dirty="0">
                <a:solidFill>
                  <a:srgbClr val="0000CC"/>
                </a:solidFill>
                <a:latin typeface="Times New Roman" panose="02020603050405020304" pitchFamily="18" charset="0"/>
                <a:ea typeface="楷体_GB2312" panose="02010609030101010101"/>
              </a:rPr>
              <a:t>    …</a:t>
            </a:r>
          </a:p>
          <a:p>
            <a:endParaRPr lang="zh-CN" altLang="en-US" sz="2400" dirty="0">
              <a:solidFill>
                <a:srgbClr val="0000CC"/>
              </a:solidFill>
              <a:latin typeface="Times New Roman" panose="02020603050405020304" pitchFamily="18" charset="0"/>
              <a:ea typeface="楷体_GB2312" panose="02010609030101010101"/>
            </a:endParaRPr>
          </a:p>
          <a:p>
            <a:r>
              <a:rPr lang="zh-CN" altLang="en-US" sz="2400" dirty="0">
                <a:solidFill>
                  <a:srgbClr val="A4001F"/>
                </a:solidFill>
                <a:ea typeface="楷体_GB2312" panose="02010609030101010101"/>
              </a:rPr>
              <a:t>定义智能的困难</a:t>
            </a:r>
          </a:p>
          <a:p>
            <a:pPr marR="16400"/>
            <a:r>
              <a:rPr lang="zh-CN" altLang="en-US" sz="2400" dirty="0">
                <a:solidFill>
                  <a:srgbClr val="0000CC"/>
                </a:solidFill>
                <a:ea typeface="楷体_GB2312" panose="02010609030101010101"/>
              </a:rPr>
              <a:t>    从结构上，人脑有</a:t>
            </a:r>
            <a:r>
              <a:rPr lang="en-US" altLang="zh-CN" sz="2400" b="1" dirty="0">
                <a:solidFill>
                  <a:srgbClr val="0000CC"/>
                </a:solidFill>
                <a:latin typeface="Times New Roman" panose="02020603050405020304" pitchFamily="18" charset="0"/>
                <a:ea typeface="楷体_GB2312" panose="02010609030101010101"/>
              </a:rPr>
              <a:t>10</a:t>
            </a:r>
            <a:r>
              <a:rPr lang="en-US" altLang="zh-CN" sz="2400" b="1" baseline="30000" dirty="0">
                <a:solidFill>
                  <a:srgbClr val="0000CC"/>
                </a:solidFill>
                <a:latin typeface="Times New Roman" panose="02020603050405020304" pitchFamily="18" charset="0"/>
                <a:ea typeface="楷体_GB2312" panose="02010609030101010101"/>
              </a:rPr>
              <a:t>11-12</a:t>
            </a:r>
            <a:r>
              <a:rPr lang="en-US" altLang="zh-CN" sz="1600" b="1" dirty="0">
                <a:solidFill>
                  <a:srgbClr val="0000CC"/>
                </a:solidFill>
                <a:latin typeface="Times New Roman" panose="02020603050405020304" pitchFamily="18" charset="0"/>
                <a:ea typeface="楷体_GB2312" panose="02010609030101010101"/>
              </a:rPr>
              <a:t> </a:t>
            </a:r>
            <a:r>
              <a:rPr lang="zh-CN" altLang="en-US" sz="2400" dirty="0">
                <a:solidFill>
                  <a:srgbClr val="0000CC"/>
                </a:solidFill>
                <a:latin typeface="Times New Roman" panose="02020603050405020304" pitchFamily="18" charset="0"/>
                <a:ea typeface="楷体_GB2312" panose="02010609030101010101"/>
              </a:rPr>
              <a:t>量级的神经元，广泛分布并行的巨复杂系统</a:t>
            </a:r>
            <a:endParaRPr lang="en-US" altLang="zh-CN" sz="2400" dirty="0">
              <a:solidFill>
                <a:srgbClr val="0000CC"/>
              </a:solidFill>
              <a:latin typeface="Times New Roman" panose="02020603050405020304" pitchFamily="18" charset="0"/>
              <a:ea typeface="楷体_GB2312" panose="02010609030101010101"/>
            </a:endParaRPr>
          </a:p>
          <a:p>
            <a:pPr marR="16400"/>
            <a:r>
              <a:rPr lang="en-US" altLang="zh-CN" sz="2400" dirty="0">
                <a:solidFill>
                  <a:srgbClr val="0000CC"/>
                </a:solidFill>
                <a:latin typeface="Times New Roman" panose="02020603050405020304" pitchFamily="18" charset="0"/>
                <a:ea typeface="楷体_GB2312" panose="02010609030101010101"/>
              </a:rPr>
              <a:t>    </a:t>
            </a:r>
            <a:r>
              <a:rPr lang="zh-CN" altLang="en-US" sz="2400" dirty="0">
                <a:solidFill>
                  <a:srgbClr val="0000CC"/>
                </a:solidFill>
                <a:ea typeface="楷体_GB2312" panose="02010609030101010101"/>
              </a:rPr>
              <a:t>从功能上，人脑具有记忆、思维、观察、分析等能力</a:t>
            </a:r>
            <a:endParaRPr lang="en-US" altLang="zh-CN" sz="2400" dirty="0">
              <a:solidFill>
                <a:srgbClr val="0000CC"/>
              </a:solidFill>
              <a:ea typeface="楷体_GB2312" panose="02010609030101010101"/>
            </a:endParaRPr>
          </a:p>
          <a:p>
            <a:pPr marR="16400"/>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有待于人脑奥秘的揭示，进一步认识 </a:t>
            </a:r>
          </a:p>
          <a:p>
            <a:endParaRPr lang="zh-CN" altLang="en-US" sz="2400" dirty="0"/>
          </a:p>
        </p:txBody>
      </p:sp>
      <p:sp>
        <p:nvSpPr>
          <p:cNvPr id="13" name="Rectangle 2">
            <a:extLst>
              <a:ext uri="{FF2B5EF4-FFF2-40B4-BE49-F238E27FC236}">
                <a16:creationId xmlns:a16="http://schemas.microsoft.com/office/drawing/2014/main" id="{1DC2FEE1-8A07-4705-B74A-E34D1B028EA2}"/>
              </a:ext>
            </a:extLst>
          </p:cNvPr>
          <p:cNvSpPr>
            <a:spLocks noGrp="1"/>
          </p:cNvSpPr>
          <p:nvPr>
            <p:ph type="title"/>
          </p:nvPr>
        </p:nvSpPr>
        <p:spPr>
          <a:xfrm>
            <a:off x="152457" y="70544"/>
            <a:ext cx="8229600" cy="649288"/>
          </a:xfrm>
        </p:spPr>
        <p:txBody>
          <a:bodyPr>
            <a:normAutofit fontScale="90000"/>
          </a:bodyPr>
          <a:lstStyle/>
          <a:p>
            <a:pPr>
              <a:buFontTx/>
              <a:buChar char="•"/>
              <a:defRPr/>
            </a:pPr>
            <a:r>
              <a:rPr lang="en-US" altLang="zh-CN" b="1" dirty="0">
                <a:latin typeface="Times New Roman" panose="02020603050405020304" pitchFamily="18" charset="0"/>
              </a:rPr>
              <a:t> </a:t>
            </a:r>
            <a:r>
              <a:rPr lang="zh-CN" altLang="en-US" b="1" dirty="0">
                <a:latin typeface="Times New Roman" panose="02020603050405020304" pitchFamily="18" charset="0"/>
              </a:rPr>
              <a:t>什么是智能？</a:t>
            </a:r>
          </a:p>
        </p:txBody>
      </p:sp>
    </p:spTree>
    <p:extLst>
      <p:ext uri="{BB962C8B-B14F-4D97-AF65-F5344CB8AC3E}">
        <p14:creationId xmlns:p14="http://schemas.microsoft.com/office/powerpoint/2010/main" val="249326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77B1098-5BA1-469D-83F9-C0F8900F72F6}" type="slidenum">
              <a:rPr lang="en-US" altLang="zh-CN">
                <a:solidFill>
                  <a:srgbClr val="003399"/>
                </a:solidFill>
                <a:latin typeface="Times New Roman" panose="02020603050405020304" pitchFamily="18" charset="0"/>
              </a:rPr>
              <a:pPr algn="r"/>
              <a:t>12</a:t>
            </a:fld>
            <a:endParaRPr lang="en-US" altLang="zh-CN">
              <a:solidFill>
                <a:srgbClr val="003399"/>
              </a:solidFill>
              <a:latin typeface="Times New Roman" panose="02020603050405020304" pitchFamily="18" charset="0"/>
            </a:endParaRPr>
          </a:p>
        </p:txBody>
      </p:sp>
      <p:sp>
        <p:nvSpPr>
          <p:cNvPr id="17411"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2B706AF1-FB07-43CD-9C17-83DC9B66585E}"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30434" name="Rectangle 2"/>
          <p:cNvSpPr>
            <a:spLocks noGrp="1"/>
          </p:cNvSpPr>
          <p:nvPr>
            <p:ph type="title"/>
          </p:nvPr>
        </p:nvSpPr>
        <p:spPr>
          <a:xfrm>
            <a:off x="693878" y="1227137"/>
            <a:ext cx="8229600" cy="649288"/>
          </a:xfrm>
        </p:spPr>
        <p:txBody>
          <a:bodyPr>
            <a:normAutofit fontScale="90000"/>
          </a:bodyPr>
          <a:lstStyle/>
          <a:p>
            <a:pPr>
              <a:buFontTx/>
              <a:buChar char="•"/>
              <a:defRPr/>
            </a:pPr>
            <a:r>
              <a:rPr lang="en-US" altLang="zh-CN" b="1" dirty="0">
                <a:latin typeface="Times New Roman" panose="02020603050405020304" pitchFamily="18" charset="0"/>
              </a:rPr>
              <a:t> </a:t>
            </a:r>
            <a:r>
              <a:rPr lang="zh-CN" altLang="en-US" b="1" dirty="0">
                <a:latin typeface="Times New Roman" panose="02020603050405020304" pitchFamily="18" charset="0"/>
              </a:rPr>
              <a:t>什么是智能？</a:t>
            </a:r>
          </a:p>
        </p:txBody>
      </p:sp>
      <p:sp>
        <p:nvSpPr>
          <p:cNvPr id="530435" name="Rectangle 3"/>
          <p:cNvSpPr>
            <a:spLocks noGrp="1"/>
          </p:cNvSpPr>
          <p:nvPr>
            <p:ph type="body" idx="1"/>
          </p:nvPr>
        </p:nvSpPr>
        <p:spPr>
          <a:xfrm>
            <a:off x="2209800" y="2058987"/>
            <a:ext cx="7772400" cy="4114800"/>
          </a:xfrm>
        </p:spPr>
        <p:txBody>
          <a:bodyPr/>
          <a:lstStyle/>
          <a:p>
            <a:pPr algn="just">
              <a:lnSpc>
                <a:spcPct val="150000"/>
              </a:lnSpc>
              <a:buFont typeface="Wingdings" panose="05000000000000000000" pitchFamily="2" charset="2"/>
              <a:buNone/>
            </a:pPr>
            <a:r>
              <a:rPr lang="en-US" altLang="zh-CN" b="1" dirty="0">
                <a:solidFill>
                  <a:srgbClr val="0000FF"/>
                </a:solidFill>
                <a:latin typeface="Times New Roman" panose="02020603050405020304" pitchFamily="18" charset="0"/>
              </a:rPr>
              <a:t> </a:t>
            </a:r>
            <a:r>
              <a:rPr lang="zh-CN" altLang="en-US" b="1" dirty="0">
                <a:latin typeface="Times New Roman" panose="02020603050405020304" pitchFamily="18" charset="0"/>
              </a:rPr>
              <a:t>内涵：</a:t>
            </a:r>
            <a:r>
              <a:rPr lang="zh-CN" altLang="en-US" b="1" dirty="0"/>
              <a:t>“</a:t>
            </a:r>
            <a:r>
              <a:rPr lang="zh-CN" altLang="en-US" b="1" dirty="0">
                <a:latin typeface="Times New Roman" panose="02020603050405020304" pitchFamily="18" charset="0"/>
              </a:rPr>
              <a:t>知识</a:t>
            </a:r>
            <a:r>
              <a:rPr lang="en-US" altLang="zh-CN" b="1" dirty="0"/>
              <a:t>+</a:t>
            </a:r>
            <a:r>
              <a:rPr lang="zh-CN" altLang="en-US" b="1" dirty="0">
                <a:latin typeface="Times New Roman" panose="02020603050405020304" pitchFamily="18" charset="0"/>
              </a:rPr>
              <a:t>思维</a:t>
            </a:r>
            <a:r>
              <a:rPr lang="zh-CN" altLang="en-US" b="1" dirty="0"/>
              <a:t>”</a:t>
            </a:r>
            <a:endParaRPr lang="zh-CN" altLang="en-US" b="1" dirty="0">
              <a:latin typeface="Times New Roman" panose="02020603050405020304" pitchFamily="18" charset="0"/>
            </a:endParaRPr>
          </a:p>
          <a:p>
            <a:pPr algn="just">
              <a:lnSpc>
                <a:spcPct val="150000"/>
              </a:lnSpc>
              <a:buFont typeface="Wingdings" panose="05000000000000000000" pitchFamily="2" charset="2"/>
              <a:buNone/>
            </a:pPr>
            <a:r>
              <a:rPr lang="zh-CN" altLang="en-US" b="1" dirty="0">
                <a:latin typeface="Times New Roman" panose="02020603050405020304" pitchFamily="18" charset="0"/>
              </a:rPr>
              <a:t> 外延：获取知识、运用知识的能力；</a:t>
            </a:r>
          </a:p>
          <a:p>
            <a:pPr algn="just">
              <a:lnSpc>
                <a:spcPct val="150000"/>
              </a:lnSpc>
              <a:buFont typeface="Wingdings" panose="05000000000000000000" pitchFamily="2" charset="2"/>
              <a:buNone/>
            </a:pPr>
            <a:r>
              <a:rPr lang="zh-CN" altLang="en-US" b="1" dirty="0">
                <a:latin typeface="Times New Roman" panose="02020603050405020304" pitchFamily="18" charset="0"/>
              </a:rPr>
              <a:t>             分析问题、解决问题的能力</a:t>
            </a: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Tree>
    <p:extLst>
      <p:ext uri="{BB962C8B-B14F-4D97-AF65-F5344CB8AC3E}">
        <p14:creationId xmlns:p14="http://schemas.microsoft.com/office/powerpoint/2010/main" val="102811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F7B085A-11BE-4E2F-9F69-2CAF31882BCD}" type="slidenum">
              <a:rPr lang="en-US" altLang="zh-CN">
                <a:solidFill>
                  <a:srgbClr val="003399"/>
                </a:solidFill>
                <a:latin typeface="Times New Roman" panose="02020603050405020304" pitchFamily="18" charset="0"/>
              </a:rPr>
              <a:pPr algn="r"/>
              <a:t>13</a:t>
            </a:fld>
            <a:endParaRPr lang="en-US" altLang="zh-CN">
              <a:solidFill>
                <a:srgbClr val="003399"/>
              </a:solidFill>
              <a:latin typeface="Times New Roman" panose="02020603050405020304" pitchFamily="18" charset="0"/>
            </a:endParaRPr>
          </a:p>
        </p:txBody>
      </p:sp>
      <p:sp>
        <p:nvSpPr>
          <p:cNvPr id="19459"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95F8499A-05A9-489A-AFB3-CD1C69F35347}"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graphicFrame>
        <p:nvGraphicFramePr>
          <p:cNvPr id="553988" name="Group 4"/>
          <p:cNvGraphicFramePr>
            <a:graphicFrameLocks noGrp="1"/>
          </p:cNvGraphicFramePr>
          <p:nvPr>
            <p:extLst/>
          </p:nvPr>
        </p:nvGraphicFramePr>
        <p:xfrm>
          <a:off x="4224339" y="1628776"/>
          <a:ext cx="4402137" cy="1908175"/>
        </p:xfrm>
        <a:graphic>
          <a:graphicData uri="http://schemas.openxmlformats.org/drawingml/2006/table">
            <a:tbl>
              <a:tblPr/>
              <a:tblGrid>
                <a:gridCol w="2201862">
                  <a:extLst>
                    <a:ext uri="{9D8B030D-6E8A-4147-A177-3AD203B41FA5}">
                      <a16:colId xmlns:a16="http://schemas.microsoft.com/office/drawing/2014/main" val="3346750849"/>
                    </a:ext>
                  </a:extLst>
                </a:gridCol>
                <a:gridCol w="2200275">
                  <a:extLst>
                    <a:ext uri="{9D8B030D-6E8A-4147-A177-3AD203B41FA5}">
                      <a16:colId xmlns:a16="http://schemas.microsoft.com/office/drawing/2014/main" val="902040373"/>
                    </a:ext>
                  </a:extLst>
                </a:gridCol>
              </a:tblGrid>
              <a:tr h="936625">
                <a:tc gridSpan="2">
                  <a:txBody>
                    <a:bodyPr/>
                    <a:lstStyle>
                      <a:lvl1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1pPr>
                      <a:lvl2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2pPr>
                      <a:lvl3pPr algn="l" eaLnBrk="0" hangingPunct="0">
                        <a:spcBef>
                          <a:spcPct val="20000"/>
                        </a:spcBef>
                        <a:buFont typeface="Wingdings" panose="05000000000000000000" pitchFamily="2" charset="2"/>
                        <a:defRPr sz="1400" b="1">
                          <a:solidFill>
                            <a:schemeClr val="tx1"/>
                          </a:solidFill>
                          <a:latin typeface="Calibri" panose="020F0502020204030204" pitchFamily="34" charset="0"/>
                          <a:ea typeface="楷体_GB2312" pitchFamily="49" charset="-122"/>
                        </a:defRPr>
                      </a:lvl3pPr>
                      <a:lvl4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4pPr>
                      <a:lvl5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5pPr>
                      <a:lvl6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6pPr>
                      <a:lvl7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7pPr>
                      <a:lvl8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8pPr>
                      <a:lvl9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zh-CN" altLang="en-US"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智能</a:t>
                      </a:r>
                      <a:r>
                        <a:rPr kumimoji="0" lang="en-US" altLang="zh-CN"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(Intelligence)</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B0F0"/>
                    </a:solidFill>
                  </a:tcPr>
                </a:tc>
                <a:tc hMerge="1">
                  <a:txBody>
                    <a:bodyPr/>
                    <a:lstStyle/>
                    <a:p>
                      <a:endParaRPr lang="zh-CN" altLang="en-US"/>
                    </a:p>
                  </a:txBody>
                  <a:tcPr/>
                </a:tc>
                <a:extLst>
                  <a:ext uri="{0D108BD9-81ED-4DB2-BD59-A6C34878D82A}">
                    <a16:rowId xmlns:a16="http://schemas.microsoft.com/office/drawing/2014/main" val="3477663366"/>
                  </a:ext>
                </a:extLst>
              </a:tr>
              <a:tr h="971550">
                <a:tc>
                  <a:txBody>
                    <a:bodyPr/>
                    <a:lstStyle>
                      <a:lvl1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1pPr>
                      <a:lvl2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2pPr>
                      <a:lvl3pPr algn="l" eaLnBrk="0" hangingPunct="0">
                        <a:spcBef>
                          <a:spcPct val="20000"/>
                        </a:spcBef>
                        <a:buFont typeface="Wingdings" panose="05000000000000000000" pitchFamily="2" charset="2"/>
                        <a:defRPr sz="1400" b="1">
                          <a:solidFill>
                            <a:schemeClr val="tx1"/>
                          </a:solidFill>
                          <a:latin typeface="Calibri" panose="020F0502020204030204" pitchFamily="34" charset="0"/>
                          <a:ea typeface="楷体_GB2312" pitchFamily="49" charset="-122"/>
                        </a:defRPr>
                      </a:lvl3pPr>
                      <a:lvl4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4pPr>
                      <a:lvl5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5pPr>
                      <a:lvl6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6pPr>
                      <a:lvl7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7pPr>
                      <a:lvl8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8pPr>
                      <a:lvl9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zh-CN" altLang="en-US"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脑智能</a:t>
                      </a:r>
                      <a:r>
                        <a:rPr kumimoji="0" lang="en-US" altLang="zh-CN"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(BI)</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1pPr>
                      <a:lvl2pPr algn="l" eaLnBrk="0" hangingPunct="0">
                        <a:spcBef>
                          <a:spcPct val="20000"/>
                        </a:spcBef>
                        <a:buFont typeface="Wingdings" panose="05000000000000000000" pitchFamily="2" charset="2"/>
                        <a:defRPr sz="2400" b="1">
                          <a:solidFill>
                            <a:schemeClr val="tx1"/>
                          </a:solidFill>
                          <a:latin typeface="Calibri" panose="020F0502020204030204" pitchFamily="34" charset="0"/>
                          <a:ea typeface="楷体_GB2312" pitchFamily="49" charset="-122"/>
                        </a:defRPr>
                      </a:lvl2pPr>
                      <a:lvl3pPr algn="l" eaLnBrk="0" hangingPunct="0">
                        <a:spcBef>
                          <a:spcPct val="20000"/>
                        </a:spcBef>
                        <a:buFont typeface="Wingdings" panose="05000000000000000000" pitchFamily="2" charset="2"/>
                        <a:defRPr sz="1400" b="1">
                          <a:solidFill>
                            <a:schemeClr val="tx1"/>
                          </a:solidFill>
                          <a:latin typeface="Calibri" panose="020F0502020204030204" pitchFamily="34" charset="0"/>
                          <a:ea typeface="楷体_GB2312" pitchFamily="49" charset="-122"/>
                        </a:defRPr>
                      </a:lvl3pPr>
                      <a:lvl4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4pPr>
                      <a:lvl5pPr algn="l" eaLnBrk="0" hangingPunct="0">
                        <a:spcBef>
                          <a:spcPct val="20000"/>
                        </a:spcBef>
                        <a:buFont typeface="Arial" panose="020B0604020202020204" pitchFamily="34" charset="0"/>
                        <a:defRPr sz="1200" b="1">
                          <a:solidFill>
                            <a:schemeClr val="tx1"/>
                          </a:solidFill>
                          <a:latin typeface="Calibri" panose="020F0502020204030204" pitchFamily="34" charset="0"/>
                          <a:ea typeface="楷体_GB2312" pitchFamily="49" charset="-122"/>
                        </a:defRPr>
                      </a:lvl5pPr>
                      <a:lvl6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6pPr>
                      <a:lvl7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7pPr>
                      <a:lvl8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8pPr>
                      <a:lvl9pPr eaLnBrk="0" fontAlgn="base" hangingPunct="0">
                        <a:spcBef>
                          <a:spcPct val="20000"/>
                        </a:spcBef>
                        <a:spcAft>
                          <a:spcPct val="0"/>
                        </a:spcAft>
                        <a:buFont typeface="Arial" panose="020B0604020202020204" pitchFamily="34" charset="0"/>
                        <a:defRPr sz="1200" b="1">
                          <a:solidFill>
                            <a:schemeClr val="tx1"/>
                          </a:solidFill>
                          <a:latin typeface="Calibri" panose="020F0502020204030204" pitchFamily="34" charset="0"/>
                          <a:ea typeface="楷体_GB2312" pitchFamily="49" charset="-122"/>
                        </a:defRPr>
                      </a:lvl9pPr>
                    </a:lstStyle>
                    <a:p>
                      <a:pPr marL="0" marR="0" lvl="0" indent="0" algn="ctr" defTabSz="914400" rtl="0" eaLnBrk="0" fontAlgn="base" latinLnBrk="0" hangingPunct="0">
                        <a:lnSpc>
                          <a:spcPct val="100000"/>
                        </a:lnSpc>
                        <a:spcBef>
                          <a:spcPct val="20000"/>
                        </a:spcBef>
                        <a:spcAft>
                          <a:spcPct val="0"/>
                        </a:spcAft>
                        <a:buClrTx/>
                        <a:buSzTx/>
                        <a:buFont typeface="Wingdings" panose="05000000000000000000" pitchFamily="2" charset="2"/>
                        <a:buNone/>
                        <a:tabLst/>
                      </a:pPr>
                      <a:r>
                        <a:rPr kumimoji="0" lang="zh-CN" altLang="en-US"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群智能</a:t>
                      </a:r>
                      <a:r>
                        <a:rPr kumimoji="0" lang="en-US" altLang="zh-CN" sz="3200" b="1" i="0" u="none" strike="noStrike" cap="none" normalizeH="0" baseline="0" dirty="0">
                          <a:ln>
                            <a:noFill/>
                          </a:ln>
                          <a:solidFill>
                            <a:schemeClr val="tx1"/>
                          </a:solidFill>
                          <a:effectLst>
                            <a:outerShdw blurRad="38100" dist="38100" dir="2700000" algn="tl">
                              <a:srgbClr val="FFFFFF"/>
                            </a:outerShdw>
                          </a:effectLst>
                          <a:latin typeface="Calibri" panose="020F0502020204030204" pitchFamily="34" charset="0"/>
                          <a:ea typeface="楷体_GB2312" pitchFamily="49" charset="-122"/>
                        </a:rPr>
                        <a:t>(SI)</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extLst>
                  <a:ext uri="{0D108BD9-81ED-4DB2-BD59-A6C34878D82A}">
                    <a16:rowId xmlns:a16="http://schemas.microsoft.com/office/drawing/2014/main" val="55608970"/>
                  </a:ext>
                </a:extLst>
              </a:tr>
            </a:tbl>
          </a:graphicData>
        </a:graphic>
      </p:graphicFrame>
      <p:grpSp>
        <p:nvGrpSpPr>
          <p:cNvPr id="19470" name="Group 14"/>
          <p:cNvGrpSpPr>
            <a:grpSpLocks/>
          </p:cNvGrpSpPr>
          <p:nvPr/>
        </p:nvGrpSpPr>
        <p:grpSpPr bwMode="auto">
          <a:xfrm>
            <a:off x="2782889" y="3644902"/>
            <a:ext cx="6986587" cy="1820863"/>
            <a:chOff x="793" y="1933"/>
            <a:chExt cx="4401" cy="1147"/>
          </a:xfrm>
          <a:solidFill>
            <a:srgbClr val="00B0F0"/>
          </a:solidFill>
        </p:grpSpPr>
        <p:sp>
          <p:nvSpPr>
            <p:cNvPr id="553999" name="Text Box 15"/>
            <p:cNvSpPr txBox="1">
              <a:spLocks noChangeArrowheads="1"/>
            </p:cNvSpPr>
            <p:nvPr/>
          </p:nvSpPr>
          <p:spPr bwMode="auto">
            <a:xfrm>
              <a:off x="793" y="2750"/>
              <a:ext cx="1724" cy="330"/>
            </a:xfrm>
            <a:prstGeom prst="rect">
              <a:avLst/>
            </a:prstGeom>
            <a:gr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dirty="0">
                  <a:effectLst>
                    <a:outerShdw blurRad="38100" dist="38100" dir="2700000" algn="tl">
                      <a:srgbClr val="FFFFFF"/>
                    </a:outerShdw>
                  </a:effectLst>
                  <a:ea typeface="黑体" panose="02010609060101010101" pitchFamily="49" charset="-122"/>
                </a:rPr>
                <a:t>符号智能</a:t>
              </a:r>
              <a:r>
                <a:rPr lang="en-US" altLang="zh-CN" sz="2800" b="1" dirty="0">
                  <a:effectLst>
                    <a:outerShdw blurRad="38100" dist="38100" dir="2700000" algn="tl">
                      <a:srgbClr val="FFFFFF"/>
                    </a:outerShdw>
                  </a:effectLst>
                  <a:ea typeface="黑体" panose="02010609060101010101" pitchFamily="49" charset="-122"/>
                </a:rPr>
                <a:t>(SI)</a:t>
              </a:r>
            </a:p>
          </p:txBody>
        </p:sp>
        <p:sp>
          <p:nvSpPr>
            <p:cNvPr id="554000" name="Text Box 16"/>
            <p:cNvSpPr txBox="1">
              <a:spLocks noChangeArrowheads="1"/>
            </p:cNvSpPr>
            <p:nvPr/>
          </p:nvSpPr>
          <p:spPr bwMode="auto">
            <a:xfrm>
              <a:off x="3334" y="2750"/>
              <a:ext cx="1860" cy="330"/>
            </a:xfrm>
            <a:prstGeom prst="rect">
              <a:avLst/>
            </a:prstGeom>
            <a:gr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2800" b="1">
                  <a:effectLst>
                    <a:outerShdw blurRad="38100" dist="38100" dir="2700000" algn="tl">
                      <a:srgbClr val="FFFFFF"/>
                    </a:outerShdw>
                  </a:effectLst>
                  <a:ea typeface="黑体" panose="02010609060101010101" pitchFamily="49" charset="-122"/>
                </a:rPr>
                <a:t>计算智能</a:t>
              </a:r>
              <a:r>
                <a:rPr lang="en-US" altLang="zh-CN" sz="2800" b="1">
                  <a:effectLst>
                    <a:outerShdw blurRad="38100" dist="38100" dir="2700000" algn="tl">
                      <a:srgbClr val="FFFFFF"/>
                    </a:outerShdw>
                  </a:effectLst>
                  <a:ea typeface="黑体" panose="02010609060101010101" pitchFamily="49" charset="-122"/>
                </a:rPr>
                <a:t>(CI)</a:t>
              </a:r>
            </a:p>
          </p:txBody>
        </p:sp>
        <p:sp>
          <p:nvSpPr>
            <p:cNvPr id="19473" name="AutoShape 17"/>
            <p:cNvSpPr>
              <a:spLocks noChangeArrowheads="1"/>
            </p:cNvSpPr>
            <p:nvPr/>
          </p:nvSpPr>
          <p:spPr bwMode="auto">
            <a:xfrm>
              <a:off x="1882" y="1933"/>
              <a:ext cx="453" cy="726"/>
            </a:xfrm>
            <a:prstGeom prst="downArrow">
              <a:avLst>
                <a:gd name="adj1" fmla="val 43046"/>
                <a:gd name="adj2" fmla="val 52316"/>
              </a:avLst>
            </a:prstGeom>
            <a:gr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474" name="AutoShape 18"/>
            <p:cNvSpPr>
              <a:spLocks noChangeArrowheads="1"/>
            </p:cNvSpPr>
            <p:nvPr/>
          </p:nvSpPr>
          <p:spPr bwMode="auto">
            <a:xfrm>
              <a:off x="3560" y="1933"/>
              <a:ext cx="453" cy="726"/>
            </a:xfrm>
            <a:prstGeom prst="downArrow">
              <a:avLst>
                <a:gd name="adj1" fmla="val 43046"/>
                <a:gd name="adj2" fmla="val 52316"/>
              </a:avLst>
            </a:prstGeom>
            <a:grp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Tree>
    <p:extLst>
      <p:ext uri="{BB962C8B-B14F-4D97-AF65-F5344CB8AC3E}">
        <p14:creationId xmlns:p14="http://schemas.microsoft.com/office/powerpoint/2010/main" val="676794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64C711-4877-425C-8719-668010E58F48}"/>
              </a:ext>
            </a:extLst>
          </p:cNvPr>
          <p:cNvSpPr txBox="1">
            <a:spLocks/>
          </p:cNvSpPr>
          <p:nvPr/>
        </p:nvSpPr>
        <p:spPr>
          <a:xfrm>
            <a:off x="537467" y="551807"/>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b="1" dirty="0">
                <a:latin typeface="Times New Roman" panose="02020603050405020304" pitchFamily="18" charset="0"/>
              </a:rPr>
              <a:t>智能的不同观点</a:t>
            </a:r>
          </a:p>
        </p:txBody>
      </p:sp>
      <p:sp>
        <p:nvSpPr>
          <p:cNvPr id="6" name="矩形 5">
            <a:extLst>
              <a:ext uri="{FF2B5EF4-FFF2-40B4-BE49-F238E27FC236}">
                <a16:creationId xmlns:a16="http://schemas.microsoft.com/office/drawing/2014/main" id="{72A0A124-6E56-4C83-B0F3-F820F20A2CA6}"/>
              </a:ext>
            </a:extLst>
          </p:cNvPr>
          <p:cNvSpPr/>
          <p:nvPr/>
        </p:nvSpPr>
        <p:spPr>
          <a:xfrm>
            <a:off x="1319521" y="1417663"/>
            <a:ext cx="9893911" cy="3785652"/>
          </a:xfrm>
          <a:prstGeom prst="rect">
            <a:avLst/>
          </a:prstGeom>
        </p:spPr>
        <p:txBody>
          <a:bodyPr wrap="square">
            <a:spAutoFit/>
          </a:bodyPr>
          <a:lstStyle/>
          <a:p>
            <a:pPr marR="5770"/>
            <a:r>
              <a:rPr lang="zh-CN" altLang="en-US" sz="2400" dirty="0">
                <a:solidFill>
                  <a:srgbClr val="006300"/>
                </a:solidFill>
                <a:ea typeface="楷体_GB2312" panose="02010609030101010101"/>
              </a:rPr>
              <a:t>思维理论：</a:t>
            </a:r>
            <a:r>
              <a:rPr lang="zh-CN" altLang="en-US" sz="2400" dirty="0">
                <a:solidFill>
                  <a:srgbClr val="0000CC"/>
                </a:solidFill>
                <a:ea typeface="楷体_GB2312" panose="02010609030101010101"/>
              </a:rPr>
              <a:t>智能来源于思维活动，智能的核心是思维，人的一切知识都是思维的产物。可望通过对思维规律和思维方法的研究，来揭示智能的本质。</a:t>
            </a:r>
            <a:endParaRPr lang="en-US" altLang="zh-CN" sz="2400" dirty="0">
              <a:solidFill>
                <a:srgbClr val="0000CC"/>
              </a:solidFill>
              <a:ea typeface="楷体_GB2312" panose="02010609030101010101"/>
            </a:endParaRPr>
          </a:p>
          <a:p>
            <a:pPr marR="5770"/>
            <a:endParaRPr lang="zh-CN" altLang="en-US" sz="2400" dirty="0">
              <a:solidFill>
                <a:srgbClr val="0000CC"/>
              </a:solidFill>
              <a:ea typeface="楷体_GB2312" panose="02010609030101010101"/>
            </a:endParaRPr>
          </a:p>
          <a:p>
            <a:pPr marR="5800"/>
            <a:r>
              <a:rPr lang="zh-CN" altLang="en-US" sz="2400" dirty="0">
                <a:solidFill>
                  <a:srgbClr val="006300"/>
                </a:solidFill>
                <a:ea typeface="楷体_GB2312" panose="02010609030101010101"/>
              </a:rPr>
              <a:t>知识阈值理论：</a:t>
            </a:r>
            <a:r>
              <a:rPr lang="zh-CN" altLang="en-US" sz="2400" dirty="0">
                <a:solidFill>
                  <a:srgbClr val="0000CC"/>
                </a:solidFill>
                <a:ea typeface="楷体_GB2312" panose="02010609030101010101"/>
              </a:rPr>
              <a:t>智能取决于知识的数量及其可运用程度。一个系统所具有的可运用知识越多，其智能就会越高。</a:t>
            </a:r>
            <a:endParaRPr lang="en-US" altLang="zh-CN" sz="2400" dirty="0">
              <a:solidFill>
                <a:srgbClr val="0000CC"/>
              </a:solidFill>
              <a:ea typeface="楷体_GB2312" panose="02010609030101010101"/>
            </a:endParaRPr>
          </a:p>
          <a:p>
            <a:pPr marR="5800"/>
            <a:endParaRPr lang="zh-CN" altLang="en-US" sz="2400" dirty="0">
              <a:solidFill>
                <a:srgbClr val="0000CC"/>
              </a:solidFill>
              <a:ea typeface="楷体_GB2312" panose="02010609030101010101"/>
            </a:endParaRPr>
          </a:p>
          <a:p>
            <a:pPr marR="5700"/>
            <a:r>
              <a:rPr lang="zh-CN" altLang="en-US" sz="2400" dirty="0">
                <a:solidFill>
                  <a:srgbClr val="006300"/>
                </a:solidFill>
                <a:ea typeface="楷体_GB2312" panose="02010609030101010101"/>
              </a:rPr>
              <a:t>进化理论：</a:t>
            </a:r>
            <a:r>
              <a:rPr lang="zh-CN" altLang="en-US" sz="2400" dirty="0">
                <a:solidFill>
                  <a:srgbClr val="0000CC"/>
                </a:solidFill>
                <a:ea typeface="楷体_GB2312" panose="02010609030101010101"/>
              </a:rPr>
              <a:t>是美国</a:t>
            </a:r>
            <a:r>
              <a:rPr lang="en-US" altLang="zh-CN" sz="2400" b="1" dirty="0">
                <a:solidFill>
                  <a:srgbClr val="0000CC"/>
                </a:solidFill>
                <a:latin typeface="Times New Roman" panose="02020603050405020304" pitchFamily="18" charset="0"/>
                <a:ea typeface="楷体_GB2312" panose="02010609030101010101"/>
              </a:rPr>
              <a:t>MIT</a:t>
            </a:r>
            <a:r>
              <a:rPr lang="zh-CN" altLang="en-US" sz="2400" dirty="0">
                <a:solidFill>
                  <a:srgbClr val="0000CC"/>
                </a:solidFill>
                <a:latin typeface="Times New Roman" panose="02020603050405020304" pitchFamily="18" charset="0"/>
                <a:ea typeface="楷体_GB2312" panose="02010609030101010101"/>
              </a:rPr>
              <a:t>的</a:t>
            </a:r>
            <a:r>
              <a:rPr lang="en-US" altLang="zh-CN" sz="2400" b="1" dirty="0">
                <a:solidFill>
                  <a:srgbClr val="0000CC"/>
                </a:solidFill>
                <a:latin typeface="Times New Roman" panose="02020603050405020304" pitchFamily="18" charset="0"/>
                <a:ea typeface="楷体_GB2312" panose="02010609030101010101"/>
              </a:rPr>
              <a:t>Brooks</a:t>
            </a:r>
            <a:r>
              <a:rPr lang="zh-CN" altLang="en-US" sz="2400" dirty="0">
                <a:solidFill>
                  <a:srgbClr val="0000CC"/>
                </a:solidFill>
                <a:latin typeface="Times New Roman" panose="02020603050405020304" pitchFamily="18" charset="0"/>
                <a:ea typeface="楷体_GB2312" panose="02010609030101010101"/>
              </a:rPr>
              <a:t>在对人造机器虫研究的基础上提出来的。智能取决于感知和行为，取决于对外界复杂环境的适应，智能不需要知识、不需要表示、不需要推理，智能可由逐步进化来实现。</a:t>
            </a:r>
            <a:endParaRPr lang="zh-CN" altLang="en-US" sz="2000" dirty="0"/>
          </a:p>
        </p:txBody>
      </p:sp>
    </p:spTree>
    <p:extLst>
      <p:ext uri="{BB962C8B-B14F-4D97-AF65-F5344CB8AC3E}">
        <p14:creationId xmlns:p14="http://schemas.microsoft.com/office/powerpoint/2010/main" val="1283834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64C711-4877-425C-8719-668010E58F48}"/>
              </a:ext>
            </a:extLst>
          </p:cNvPr>
          <p:cNvSpPr txBox="1">
            <a:spLocks/>
          </p:cNvSpPr>
          <p:nvPr/>
        </p:nvSpPr>
        <p:spPr>
          <a:xfrm>
            <a:off x="128394" y="443523"/>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b="1" dirty="0">
                <a:latin typeface="Times New Roman" panose="02020603050405020304" pitchFamily="18" charset="0"/>
              </a:rPr>
              <a:t>智能的层次结构</a:t>
            </a:r>
          </a:p>
        </p:txBody>
      </p:sp>
      <p:sp>
        <p:nvSpPr>
          <p:cNvPr id="8" name="矩形 7">
            <a:extLst>
              <a:ext uri="{FF2B5EF4-FFF2-40B4-BE49-F238E27FC236}">
                <a16:creationId xmlns:a16="http://schemas.microsoft.com/office/drawing/2014/main" id="{C1B6504B-5383-4D56-B10B-0F6FA77675B3}"/>
              </a:ext>
            </a:extLst>
          </p:cNvPr>
          <p:cNvSpPr/>
          <p:nvPr/>
        </p:nvSpPr>
        <p:spPr>
          <a:xfrm>
            <a:off x="521368" y="1780674"/>
            <a:ext cx="5915527" cy="3785652"/>
          </a:xfrm>
          <a:prstGeom prst="rect">
            <a:avLst/>
          </a:prstGeom>
        </p:spPr>
        <p:txBody>
          <a:bodyPr wrap="square">
            <a:spAutoFit/>
          </a:bodyPr>
          <a:lstStyle/>
          <a:p>
            <a:r>
              <a:rPr lang="zh-CN" altLang="en-US" sz="2400" dirty="0">
                <a:solidFill>
                  <a:srgbClr val="A4001F"/>
                </a:solidFill>
                <a:ea typeface="楷体_GB2312" panose="02010609030101010101"/>
              </a:rPr>
              <a:t>智能的层次结构</a:t>
            </a:r>
            <a:endParaRPr lang="en-US" altLang="zh-CN" sz="2400" dirty="0">
              <a:solidFill>
                <a:srgbClr val="A4001F"/>
              </a:solidFill>
              <a:ea typeface="楷体_GB2312" panose="02010609030101010101"/>
            </a:endParaRPr>
          </a:p>
          <a:p>
            <a:endParaRPr lang="zh-CN" altLang="en-US" sz="2400" dirty="0">
              <a:solidFill>
                <a:srgbClr val="A4001F"/>
              </a:solidFill>
              <a:ea typeface="楷体_GB2312" panose="02010609030101010101"/>
            </a:endParaRPr>
          </a:p>
          <a:p>
            <a:pPr marR="5800"/>
            <a:r>
              <a:rPr lang="zh-CN" altLang="en-US" sz="2400" dirty="0">
                <a:solidFill>
                  <a:srgbClr val="006300"/>
                </a:solidFill>
                <a:ea typeface="楷体_GB2312" panose="02010609030101010101"/>
              </a:rPr>
              <a:t>高层智能：</a:t>
            </a:r>
            <a:r>
              <a:rPr lang="zh-CN" altLang="en-US" sz="2400" dirty="0">
                <a:solidFill>
                  <a:srgbClr val="0000CC"/>
                </a:solidFill>
                <a:ea typeface="楷体_GB2312" panose="02010609030101010101"/>
              </a:rPr>
              <a:t>以大脑皮层（抑制中枢）为主，主要完成记忆、思维等活动。</a:t>
            </a:r>
            <a:endParaRPr lang="en-US" altLang="zh-CN" sz="2400" dirty="0">
              <a:solidFill>
                <a:srgbClr val="0000CC"/>
              </a:solidFill>
              <a:ea typeface="楷体_GB2312" panose="02010609030101010101"/>
            </a:endParaRPr>
          </a:p>
          <a:p>
            <a:pPr marR="5800"/>
            <a:endParaRPr lang="zh-CN" altLang="en-US" sz="2400" dirty="0">
              <a:solidFill>
                <a:srgbClr val="0000CC"/>
              </a:solidFill>
              <a:ea typeface="楷体_GB2312" panose="02010609030101010101"/>
            </a:endParaRPr>
          </a:p>
          <a:p>
            <a:pPr marR="9820"/>
            <a:r>
              <a:rPr lang="zh-CN" altLang="en-US" sz="2400" dirty="0">
                <a:solidFill>
                  <a:srgbClr val="006300"/>
                </a:solidFill>
                <a:ea typeface="楷体_GB2312" panose="02010609030101010101"/>
              </a:rPr>
              <a:t>中层智能：</a:t>
            </a:r>
            <a:r>
              <a:rPr lang="zh-CN" altLang="en-US" sz="2400" dirty="0">
                <a:solidFill>
                  <a:srgbClr val="0000CC"/>
                </a:solidFill>
                <a:ea typeface="楷体_GB2312" panose="02010609030101010101"/>
              </a:rPr>
              <a:t>以丘脑（或称间脑，感觉中枢）为主，主要完成感知活动。</a:t>
            </a:r>
            <a:endParaRPr lang="en-US" altLang="zh-CN" sz="2400" dirty="0">
              <a:solidFill>
                <a:srgbClr val="0000CC"/>
              </a:solidFill>
              <a:ea typeface="楷体_GB2312" panose="02010609030101010101"/>
            </a:endParaRPr>
          </a:p>
          <a:p>
            <a:pPr marR="9820"/>
            <a:endParaRPr lang="zh-CN" altLang="en-US" sz="2400" dirty="0">
              <a:solidFill>
                <a:srgbClr val="0000CC"/>
              </a:solidFill>
              <a:ea typeface="楷体_GB2312" panose="02010609030101010101"/>
            </a:endParaRPr>
          </a:p>
          <a:p>
            <a:pPr marR="33970"/>
            <a:r>
              <a:rPr lang="zh-CN" altLang="en-US" sz="2400" dirty="0">
                <a:solidFill>
                  <a:srgbClr val="006300"/>
                </a:solidFill>
                <a:ea typeface="楷体_GB2312" panose="02010609030101010101"/>
              </a:rPr>
              <a:t>低层智能：</a:t>
            </a:r>
            <a:r>
              <a:rPr lang="zh-CN" altLang="en-US" sz="2400" dirty="0">
                <a:solidFill>
                  <a:srgbClr val="0000CC"/>
                </a:solidFill>
                <a:ea typeface="楷体_GB2312" panose="02010609030101010101"/>
              </a:rPr>
              <a:t>以小脑、脊髓为主，主要完成动作反应活动。</a:t>
            </a:r>
            <a:endParaRPr lang="zh-CN" altLang="en-US" sz="2400" dirty="0"/>
          </a:p>
        </p:txBody>
      </p:sp>
      <p:pic>
        <p:nvPicPr>
          <p:cNvPr id="2" name="图片 1">
            <a:extLst>
              <a:ext uri="{FF2B5EF4-FFF2-40B4-BE49-F238E27FC236}">
                <a16:creationId xmlns:a16="http://schemas.microsoft.com/office/drawing/2014/main" id="{BAA73273-0F25-4BFC-B4D9-2137D7F6E6CE}"/>
              </a:ext>
            </a:extLst>
          </p:cNvPr>
          <p:cNvPicPr>
            <a:picLocks noChangeAspect="1"/>
          </p:cNvPicPr>
          <p:nvPr/>
        </p:nvPicPr>
        <p:blipFill>
          <a:blip r:embed="rId2"/>
          <a:stretch>
            <a:fillRect/>
          </a:stretch>
        </p:blipFill>
        <p:spPr>
          <a:xfrm>
            <a:off x="6926179" y="1780674"/>
            <a:ext cx="4828673" cy="3621505"/>
          </a:xfrm>
          <a:prstGeom prst="rect">
            <a:avLst/>
          </a:prstGeom>
        </p:spPr>
      </p:pic>
    </p:spTree>
    <p:extLst>
      <p:ext uri="{BB962C8B-B14F-4D97-AF65-F5344CB8AC3E}">
        <p14:creationId xmlns:p14="http://schemas.microsoft.com/office/powerpoint/2010/main" val="1286668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64C711-4877-425C-8719-668010E58F48}"/>
              </a:ext>
            </a:extLst>
          </p:cNvPr>
          <p:cNvSpPr txBox="1">
            <a:spLocks/>
          </p:cNvSpPr>
          <p:nvPr/>
        </p:nvSpPr>
        <p:spPr>
          <a:xfrm>
            <a:off x="128394" y="443523"/>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b="1" dirty="0">
                <a:latin typeface="Times New Roman" panose="02020603050405020304" pitchFamily="18" charset="0"/>
              </a:rPr>
              <a:t>不同观点与层次结构的对应关系</a:t>
            </a:r>
          </a:p>
        </p:txBody>
      </p:sp>
      <p:pic>
        <p:nvPicPr>
          <p:cNvPr id="2" name="图片 1">
            <a:extLst>
              <a:ext uri="{FF2B5EF4-FFF2-40B4-BE49-F238E27FC236}">
                <a16:creationId xmlns:a16="http://schemas.microsoft.com/office/drawing/2014/main" id="{BAA73273-0F25-4BFC-B4D9-2137D7F6E6CE}"/>
              </a:ext>
            </a:extLst>
          </p:cNvPr>
          <p:cNvPicPr>
            <a:picLocks noChangeAspect="1"/>
          </p:cNvPicPr>
          <p:nvPr/>
        </p:nvPicPr>
        <p:blipFill>
          <a:blip r:embed="rId2"/>
          <a:stretch>
            <a:fillRect/>
          </a:stretch>
        </p:blipFill>
        <p:spPr>
          <a:xfrm>
            <a:off x="7142747" y="1780674"/>
            <a:ext cx="4828673" cy="3621505"/>
          </a:xfrm>
          <a:prstGeom prst="rect">
            <a:avLst/>
          </a:prstGeom>
        </p:spPr>
      </p:pic>
      <p:sp>
        <p:nvSpPr>
          <p:cNvPr id="9" name="矩形 8">
            <a:extLst>
              <a:ext uri="{FF2B5EF4-FFF2-40B4-BE49-F238E27FC236}">
                <a16:creationId xmlns:a16="http://schemas.microsoft.com/office/drawing/2014/main" id="{D99E3A92-6858-42F8-9650-50B57012E164}"/>
              </a:ext>
            </a:extLst>
          </p:cNvPr>
          <p:cNvSpPr/>
          <p:nvPr/>
        </p:nvSpPr>
        <p:spPr>
          <a:xfrm>
            <a:off x="3637547" y="4358515"/>
            <a:ext cx="6096000" cy="523220"/>
          </a:xfrm>
          <a:prstGeom prst="rect">
            <a:avLst/>
          </a:prstGeom>
        </p:spPr>
        <p:txBody>
          <a:bodyPr>
            <a:spAutoFit/>
          </a:bodyPr>
          <a:lstStyle/>
          <a:p>
            <a:pPr marR="60800"/>
            <a:r>
              <a:rPr lang="zh-CN" altLang="en-US" sz="2800" dirty="0">
                <a:solidFill>
                  <a:srgbClr val="0000CC"/>
                </a:solidFill>
                <a:latin typeface="Times New Roman" panose="02020603050405020304" pitchFamily="18" charset="0"/>
                <a:ea typeface="楷体_GB2312" panose="02010609030101010101"/>
              </a:rPr>
              <a:t>中层智能和低层智能</a:t>
            </a:r>
            <a:endParaRPr lang="zh-CN" altLang="en-US" sz="2800" dirty="0"/>
          </a:p>
        </p:txBody>
      </p:sp>
      <p:sp>
        <p:nvSpPr>
          <p:cNvPr id="11" name="矩形 10">
            <a:extLst>
              <a:ext uri="{FF2B5EF4-FFF2-40B4-BE49-F238E27FC236}">
                <a16:creationId xmlns:a16="http://schemas.microsoft.com/office/drawing/2014/main" id="{15B8AD6B-2699-48D0-ABE6-773702C83E9E}"/>
              </a:ext>
            </a:extLst>
          </p:cNvPr>
          <p:cNvSpPr/>
          <p:nvPr/>
        </p:nvSpPr>
        <p:spPr>
          <a:xfrm>
            <a:off x="684638" y="2118507"/>
            <a:ext cx="1620957" cy="523220"/>
          </a:xfrm>
          <a:prstGeom prst="rect">
            <a:avLst/>
          </a:prstGeom>
        </p:spPr>
        <p:txBody>
          <a:bodyPr wrap="none">
            <a:spAutoFit/>
          </a:bodyPr>
          <a:lstStyle/>
          <a:p>
            <a:r>
              <a:rPr lang="zh-CN" altLang="en-US" sz="2800" dirty="0">
                <a:solidFill>
                  <a:srgbClr val="0000CC"/>
                </a:solidFill>
                <a:ea typeface="楷体_GB2312" panose="02010609030101010101"/>
              </a:rPr>
              <a:t>思维理论</a:t>
            </a:r>
          </a:p>
        </p:txBody>
      </p:sp>
      <p:sp>
        <p:nvSpPr>
          <p:cNvPr id="13" name="矩形 12">
            <a:extLst>
              <a:ext uri="{FF2B5EF4-FFF2-40B4-BE49-F238E27FC236}">
                <a16:creationId xmlns:a16="http://schemas.microsoft.com/office/drawing/2014/main" id="{85DF4D2C-2E2D-44F4-996E-898FB32A4C80}"/>
              </a:ext>
            </a:extLst>
          </p:cNvPr>
          <p:cNvSpPr/>
          <p:nvPr/>
        </p:nvSpPr>
        <p:spPr>
          <a:xfrm>
            <a:off x="453806" y="2817522"/>
            <a:ext cx="2339102" cy="523220"/>
          </a:xfrm>
          <a:prstGeom prst="rect">
            <a:avLst/>
          </a:prstGeom>
        </p:spPr>
        <p:txBody>
          <a:bodyPr wrap="none">
            <a:spAutoFit/>
          </a:bodyPr>
          <a:lstStyle/>
          <a:p>
            <a:r>
              <a:rPr lang="zh-CN" altLang="en-US" sz="2800" dirty="0">
                <a:solidFill>
                  <a:srgbClr val="0000CC"/>
                </a:solidFill>
                <a:ea typeface="楷体_GB2312" panose="02010609030101010101"/>
              </a:rPr>
              <a:t>知识阈值理论</a:t>
            </a:r>
          </a:p>
        </p:txBody>
      </p:sp>
      <p:sp>
        <p:nvSpPr>
          <p:cNvPr id="14" name="矩形 13">
            <a:extLst>
              <a:ext uri="{FF2B5EF4-FFF2-40B4-BE49-F238E27FC236}">
                <a16:creationId xmlns:a16="http://schemas.microsoft.com/office/drawing/2014/main" id="{B20C957C-8AC9-40CE-A14A-92024014DF73}"/>
              </a:ext>
            </a:extLst>
          </p:cNvPr>
          <p:cNvSpPr/>
          <p:nvPr/>
        </p:nvSpPr>
        <p:spPr>
          <a:xfrm>
            <a:off x="710457" y="4358515"/>
            <a:ext cx="1620957" cy="523220"/>
          </a:xfrm>
          <a:prstGeom prst="rect">
            <a:avLst/>
          </a:prstGeom>
        </p:spPr>
        <p:txBody>
          <a:bodyPr wrap="none">
            <a:spAutoFit/>
          </a:bodyPr>
          <a:lstStyle/>
          <a:p>
            <a:r>
              <a:rPr lang="zh-CN" altLang="en-US" sz="2800" dirty="0">
                <a:solidFill>
                  <a:srgbClr val="0000CC"/>
                </a:solidFill>
                <a:ea typeface="楷体_GB2312" panose="02010609030101010101"/>
              </a:rPr>
              <a:t>进化理论</a:t>
            </a:r>
            <a:endParaRPr lang="zh-CN" altLang="en-US" sz="2800" dirty="0"/>
          </a:p>
        </p:txBody>
      </p:sp>
      <p:sp>
        <p:nvSpPr>
          <p:cNvPr id="15" name="矩形 14">
            <a:extLst>
              <a:ext uri="{FF2B5EF4-FFF2-40B4-BE49-F238E27FC236}">
                <a16:creationId xmlns:a16="http://schemas.microsoft.com/office/drawing/2014/main" id="{5A1D150C-3BBB-4F80-99B0-D9254E7D2A6B}"/>
              </a:ext>
            </a:extLst>
          </p:cNvPr>
          <p:cNvSpPr/>
          <p:nvPr/>
        </p:nvSpPr>
        <p:spPr>
          <a:xfrm>
            <a:off x="4479740" y="2458477"/>
            <a:ext cx="1718740" cy="523220"/>
          </a:xfrm>
          <a:prstGeom prst="rect">
            <a:avLst/>
          </a:prstGeom>
        </p:spPr>
        <p:txBody>
          <a:bodyPr wrap="none">
            <a:spAutoFit/>
          </a:bodyPr>
          <a:lstStyle/>
          <a:p>
            <a:r>
              <a:rPr lang="zh-CN" altLang="en-US" sz="2800" dirty="0">
                <a:solidFill>
                  <a:srgbClr val="0000CC"/>
                </a:solidFill>
                <a:ea typeface="楷体_GB2312" panose="02010609030101010101"/>
              </a:rPr>
              <a:t>高层智能 </a:t>
            </a:r>
            <a:endParaRPr lang="zh-CN" altLang="en-US" sz="2800" dirty="0"/>
          </a:p>
        </p:txBody>
      </p:sp>
      <p:sp>
        <p:nvSpPr>
          <p:cNvPr id="17" name="右大括号 16">
            <a:extLst>
              <a:ext uri="{FF2B5EF4-FFF2-40B4-BE49-F238E27FC236}">
                <a16:creationId xmlns:a16="http://schemas.microsoft.com/office/drawing/2014/main" id="{CDAC97FE-744B-40B2-BA33-FB019FA73474}"/>
              </a:ext>
            </a:extLst>
          </p:cNvPr>
          <p:cNvSpPr/>
          <p:nvPr/>
        </p:nvSpPr>
        <p:spPr>
          <a:xfrm>
            <a:off x="2839175" y="2192276"/>
            <a:ext cx="476913" cy="1066774"/>
          </a:xfrm>
          <a:prstGeom prst="rightBrace">
            <a:avLst>
              <a:gd name="adj1" fmla="val 54659"/>
              <a:gd name="adj2" fmla="val 46616"/>
            </a:avLst>
          </a:prstGeom>
          <a:ln w="38100">
            <a:headEnd w="sm" len="s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dirty="0"/>
          </a:p>
        </p:txBody>
      </p:sp>
      <p:cxnSp>
        <p:nvCxnSpPr>
          <p:cNvPr id="19" name="直接箭头连接符 18">
            <a:extLst>
              <a:ext uri="{FF2B5EF4-FFF2-40B4-BE49-F238E27FC236}">
                <a16:creationId xmlns:a16="http://schemas.microsoft.com/office/drawing/2014/main" id="{30764B86-961D-411C-AD4D-BDEF896D076A}"/>
              </a:ext>
            </a:extLst>
          </p:cNvPr>
          <p:cNvCxnSpPr>
            <a:cxnSpLocks/>
            <a:stCxn id="14" idx="3"/>
            <a:endCxn id="9" idx="1"/>
          </p:cNvCxnSpPr>
          <p:nvPr/>
        </p:nvCxnSpPr>
        <p:spPr>
          <a:xfrm>
            <a:off x="2331414" y="4620125"/>
            <a:ext cx="1306133"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90619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64C711-4877-425C-8719-668010E58F48}"/>
              </a:ext>
            </a:extLst>
          </p:cNvPr>
          <p:cNvSpPr txBox="1">
            <a:spLocks/>
          </p:cNvSpPr>
          <p:nvPr/>
        </p:nvSpPr>
        <p:spPr>
          <a:xfrm>
            <a:off x="128394" y="443523"/>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dirty="0"/>
              <a:t>智能包含的能力</a:t>
            </a:r>
            <a:endParaRPr lang="zh-CN" altLang="en-US" b="1" dirty="0">
              <a:latin typeface="Times New Roman" panose="02020603050405020304" pitchFamily="18" charset="0"/>
            </a:endParaRPr>
          </a:p>
        </p:txBody>
      </p:sp>
      <p:sp>
        <p:nvSpPr>
          <p:cNvPr id="3" name="矩形 2">
            <a:extLst>
              <a:ext uri="{FF2B5EF4-FFF2-40B4-BE49-F238E27FC236}">
                <a16:creationId xmlns:a16="http://schemas.microsoft.com/office/drawing/2014/main" id="{C1C523AC-D218-43A4-9DBB-E3112E7A8200}"/>
              </a:ext>
            </a:extLst>
          </p:cNvPr>
          <p:cNvSpPr/>
          <p:nvPr/>
        </p:nvSpPr>
        <p:spPr>
          <a:xfrm>
            <a:off x="802164" y="1092811"/>
            <a:ext cx="11048941" cy="5632311"/>
          </a:xfrm>
          <a:prstGeom prst="rect">
            <a:avLst/>
          </a:prstGeom>
        </p:spPr>
        <p:txBody>
          <a:bodyPr wrap="square">
            <a:spAutoFit/>
          </a:bodyPr>
          <a:lstStyle/>
          <a:p>
            <a:r>
              <a:rPr lang="zh-CN" altLang="en-US" sz="2400" dirty="0">
                <a:solidFill>
                  <a:srgbClr val="A4001F"/>
                </a:solidFill>
                <a:ea typeface="楷体_GB2312" panose="02010609030101010101"/>
              </a:rPr>
              <a:t>感知能力</a:t>
            </a:r>
          </a:p>
          <a:p>
            <a:pPr marR="5350"/>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通过感知器官感知外界的能力。是人类获得外界信息的基本途径，其处理方式有以下两种：</a:t>
            </a:r>
          </a:p>
          <a:p>
            <a:r>
              <a:rPr lang="zh-CN" altLang="en-US" sz="2400" dirty="0">
                <a:solidFill>
                  <a:srgbClr val="630031"/>
                </a:solidFill>
                <a:ea typeface="楷体_GB2312" panose="02010609030101010101"/>
              </a:rPr>
              <a:t>    感知</a:t>
            </a:r>
            <a:r>
              <a:rPr lang="en-US" altLang="zh-CN" sz="2400" b="1" dirty="0">
                <a:solidFill>
                  <a:srgbClr val="630031"/>
                </a:solidFill>
                <a:latin typeface="Times New Roman" panose="02020603050405020304" pitchFamily="18" charset="0"/>
                <a:ea typeface="楷体_GB2312" panose="02010609030101010101"/>
              </a:rPr>
              <a:t>--</a:t>
            </a:r>
            <a:r>
              <a:rPr lang="zh-CN" altLang="en-US" sz="2400" dirty="0">
                <a:solidFill>
                  <a:srgbClr val="630031"/>
                </a:solidFill>
                <a:latin typeface="Times New Roman" panose="02020603050405020304" pitchFamily="18" charset="0"/>
                <a:ea typeface="楷体_GB2312" panose="02010609030101010101"/>
              </a:rPr>
              <a:t>动作方式：</a:t>
            </a:r>
            <a:r>
              <a:rPr lang="zh-CN" altLang="en-US" sz="2400" dirty="0">
                <a:solidFill>
                  <a:srgbClr val="0000CC"/>
                </a:solidFill>
                <a:latin typeface="Times New Roman" panose="02020603050405020304" pitchFamily="18" charset="0"/>
                <a:ea typeface="楷体_GB2312" panose="02010609030101010101"/>
              </a:rPr>
              <a:t>对简单、紧急信息</a:t>
            </a:r>
          </a:p>
          <a:p>
            <a:r>
              <a:rPr lang="zh-CN" altLang="en-US" sz="2400" dirty="0">
                <a:solidFill>
                  <a:srgbClr val="630031"/>
                </a:solidFill>
                <a:ea typeface="楷体_GB2312" panose="02010609030101010101"/>
              </a:rPr>
              <a:t>    感知</a:t>
            </a:r>
            <a:r>
              <a:rPr lang="en-US" altLang="zh-CN" sz="2400" b="1" dirty="0">
                <a:solidFill>
                  <a:srgbClr val="630031"/>
                </a:solidFill>
                <a:latin typeface="Times New Roman" panose="02020603050405020304" pitchFamily="18" charset="0"/>
                <a:ea typeface="楷体_GB2312" panose="02010609030101010101"/>
              </a:rPr>
              <a:t>--</a:t>
            </a:r>
            <a:r>
              <a:rPr lang="zh-CN" altLang="en-US" sz="2400" dirty="0">
                <a:solidFill>
                  <a:srgbClr val="630031"/>
                </a:solidFill>
                <a:latin typeface="Times New Roman" panose="02020603050405020304" pitchFamily="18" charset="0"/>
                <a:ea typeface="楷体_GB2312" panose="02010609030101010101"/>
              </a:rPr>
              <a:t>思维</a:t>
            </a:r>
            <a:r>
              <a:rPr lang="en-US" altLang="zh-CN" sz="2400" b="1" dirty="0">
                <a:solidFill>
                  <a:srgbClr val="630031"/>
                </a:solidFill>
                <a:latin typeface="Times New Roman" panose="02020603050405020304" pitchFamily="18" charset="0"/>
                <a:ea typeface="楷体_GB2312" panose="02010609030101010101"/>
              </a:rPr>
              <a:t>--</a:t>
            </a:r>
            <a:r>
              <a:rPr lang="zh-CN" altLang="en-US" sz="2400" dirty="0">
                <a:solidFill>
                  <a:srgbClr val="630031"/>
                </a:solidFill>
                <a:latin typeface="Times New Roman" panose="02020603050405020304" pitchFamily="18" charset="0"/>
                <a:ea typeface="楷体_GB2312" panose="02010609030101010101"/>
              </a:rPr>
              <a:t>动作方式：</a:t>
            </a:r>
            <a:r>
              <a:rPr lang="zh-CN" altLang="en-US" sz="2400" dirty="0">
                <a:solidFill>
                  <a:srgbClr val="0000CC"/>
                </a:solidFill>
                <a:latin typeface="Times New Roman" panose="02020603050405020304" pitchFamily="18" charset="0"/>
                <a:ea typeface="楷体_GB2312" panose="02010609030101010101"/>
              </a:rPr>
              <a:t>对复杂信息</a:t>
            </a:r>
          </a:p>
          <a:p>
            <a:r>
              <a:rPr lang="zh-CN" altLang="en-US" sz="2400" dirty="0">
                <a:solidFill>
                  <a:srgbClr val="A4001F"/>
                </a:solidFill>
                <a:ea typeface="楷体_GB2312" panose="02010609030101010101"/>
              </a:rPr>
              <a:t>记忆和思维能力</a:t>
            </a:r>
          </a:p>
          <a:p>
            <a:pPr marR="20450"/>
            <a:r>
              <a:rPr lang="zh-CN" altLang="en-US" sz="2400" dirty="0">
                <a:solidFill>
                  <a:srgbClr val="630031"/>
                </a:solidFill>
                <a:ea typeface="楷体_GB2312" panose="02010609030101010101"/>
              </a:rPr>
              <a:t>    记忆：</a:t>
            </a:r>
            <a:r>
              <a:rPr lang="zh-CN" altLang="en-US" sz="2400" dirty="0">
                <a:solidFill>
                  <a:srgbClr val="0000CC"/>
                </a:solidFill>
                <a:ea typeface="楷体_GB2312" panose="02010609030101010101"/>
              </a:rPr>
              <a:t>对感知到的外界信息和由思维产生的内部知识的存储过程</a:t>
            </a:r>
          </a:p>
          <a:p>
            <a:pPr marR="24470"/>
            <a:r>
              <a:rPr lang="zh-CN" altLang="en-US" sz="2400" dirty="0">
                <a:solidFill>
                  <a:srgbClr val="630031"/>
                </a:solidFill>
                <a:ea typeface="楷体_GB2312" panose="02010609030101010101"/>
              </a:rPr>
              <a:t>    思维：</a:t>
            </a:r>
            <a:r>
              <a:rPr lang="zh-CN" altLang="en-US" sz="2400" dirty="0">
                <a:solidFill>
                  <a:srgbClr val="0000CC"/>
                </a:solidFill>
                <a:ea typeface="楷体_GB2312" panose="02010609030101010101"/>
              </a:rPr>
              <a:t>对已存储信息或知识的本质属性、内部规律的认识过程</a:t>
            </a:r>
          </a:p>
          <a:p>
            <a:r>
              <a:rPr lang="zh-CN" altLang="en-US" sz="2400" dirty="0">
                <a:solidFill>
                  <a:srgbClr val="630031"/>
                </a:solidFill>
                <a:ea typeface="楷体_GB2312" panose="02010609030101010101"/>
              </a:rPr>
              <a:t>    思维方式：</a:t>
            </a:r>
          </a:p>
          <a:p>
            <a:pPr marR="6400"/>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抽象思维（逻辑思维）：</a:t>
            </a:r>
            <a:r>
              <a:rPr lang="zh-CN" altLang="en-US" sz="2400" dirty="0">
                <a:solidFill>
                  <a:srgbClr val="0000CC"/>
                </a:solidFill>
                <a:ea typeface="楷体_GB2312" panose="02010609030101010101"/>
              </a:rPr>
              <a:t>根据逻辑规则对信息和知识进行处理的理性思</a:t>
            </a:r>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维方式。例如，逻辑推理等</a:t>
            </a:r>
          </a:p>
          <a:p>
            <a:pPr marR="6400"/>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形象思维（直感思维）：</a:t>
            </a:r>
            <a:r>
              <a:rPr lang="zh-CN" altLang="en-US" sz="2400" dirty="0">
                <a:solidFill>
                  <a:srgbClr val="0000CC"/>
                </a:solidFill>
                <a:ea typeface="楷体_GB2312" panose="02010609030101010101"/>
              </a:rPr>
              <a:t>基于形象概念，根据感性形象认识材料对客观现</a:t>
            </a:r>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象进行处理的一种思维方式。例如，图像、景物识别等</a:t>
            </a:r>
          </a:p>
          <a:p>
            <a:pPr marR="10420"/>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灵感思维（顿悟思维）：</a:t>
            </a:r>
            <a:r>
              <a:rPr lang="zh-CN" altLang="en-US" sz="2400" dirty="0">
                <a:solidFill>
                  <a:srgbClr val="0000CC"/>
                </a:solidFill>
                <a:ea typeface="楷体_GB2312" panose="02010609030101010101"/>
              </a:rPr>
              <a:t>是一种显意识和潜意识相互作用的思维方式。例</a:t>
            </a:r>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如，因灵感而顿时开窍 </a:t>
            </a:r>
          </a:p>
        </p:txBody>
      </p:sp>
    </p:spTree>
    <p:extLst>
      <p:ext uri="{BB962C8B-B14F-4D97-AF65-F5344CB8AC3E}">
        <p14:creationId xmlns:p14="http://schemas.microsoft.com/office/powerpoint/2010/main" val="15484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64C711-4877-425C-8719-668010E58F48}"/>
              </a:ext>
            </a:extLst>
          </p:cNvPr>
          <p:cNvSpPr txBox="1">
            <a:spLocks/>
          </p:cNvSpPr>
          <p:nvPr/>
        </p:nvSpPr>
        <p:spPr>
          <a:xfrm>
            <a:off x="128394" y="443523"/>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FontTx/>
              <a:buChar char="•"/>
              <a:defRPr/>
            </a:pPr>
            <a:r>
              <a:rPr lang="zh-CN" altLang="en-US" dirty="0"/>
              <a:t>智能包含的能力</a:t>
            </a:r>
            <a:endParaRPr lang="zh-CN" altLang="en-US" b="1" dirty="0">
              <a:latin typeface="Times New Roman" panose="02020603050405020304" pitchFamily="18" charset="0"/>
            </a:endParaRPr>
          </a:p>
        </p:txBody>
      </p:sp>
      <p:sp>
        <p:nvSpPr>
          <p:cNvPr id="3" name="矩形 2">
            <a:extLst>
              <a:ext uri="{FF2B5EF4-FFF2-40B4-BE49-F238E27FC236}">
                <a16:creationId xmlns:a16="http://schemas.microsoft.com/office/drawing/2014/main" id="{C1C523AC-D218-43A4-9DBB-E3112E7A8200}"/>
              </a:ext>
            </a:extLst>
          </p:cNvPr>
          <p:cNvSpPr/>
          <p:nvPr/>
        </p:nvSpPr>
        <p:spPr>
          <a:xfrm>
            <a:off x="910448" y="1245729"/>
            <a:ext cx="9737499" cy="5047536"/>
          </a:xfrm>
          <a:prstGeom prst="rect">
            <a:avLst/>
          </a:prstGeom>
        </p:spPr>
        <p:txBody>
          <a:bodyPr wrap="square">
            <a:spAutoFit/>
          </a:bodyPr>
          <a:lstStyle/>
          <a:p>
            <a:pPr>
              <a:lnSpc>
                <a:spcPct val="150000"/>
              </a:lnSpc>
            </a:pPr>
            <a:r>
              <a:rPr lang="zh-CN" altLang="en-US" sz="2400" dirty="0">
                <a:solidFill>
                  <a:srgbClr val="A4001F"/>
                </a:solidFill>
                <a:ea typeface="楷体_GB2312" panose="02010609030101010101"/>
              </a:rPr>
              <a:t>学习和自适应能力</a:t>
            </a:r>
            <a:endParaRPr lang="en-US" altLang="zh-CN" sz="2400" dirty="0">
              <a:solidFill>
                <a:srgbClr val="A4001F"/>
              </a:solidFill>
              <a:ea typeface="楷体_GB2312" panose="02010609030101010101"/>
            </a:endParaRPr>
          </a:p>
          <a:p>
            <a:pPr marR="57250">
              <a:spcAft>
                <a:spcPts val="1200"/>
              </a:spcAft>
            </a:pPr>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学习：</a:t>
            </a:r>
            <a:r>
              <a:rPr lang="zh-CN" altLang="en-US" sz="2400" dirty="0">
                <a:solidFill>
                  <a:srgbClr val="0000CC"/>
                </a:solidFill>
                <a:ea typeface="楷体_GB2312" panose="02010609030101010101"/>
              </a:rPr>
              <a:t>是一个具有特定目的的知识获取过程是人的一种本能。不</a:t>
            </a:r>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同人的学习方法、能力不同</a:t>
            </a:r>
          </a:p>
          <a:p>
            <a:pPr marR="45170"/>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自适应：</a:t>
            </a:r>
            <a:r>
              <a:rPr lang="zh-CN" altLang="en-US" sz="2400" dirty="0">
                <a:solidFill>
                  <a:srgbClr val="0000CC"/>
                </a:solidFill>
                <a:ea typeface="楷体_GB2312" panose="02010609030101010101"/>
              </a:rPr>
              <a:t>是一种通过自我调节适应外界环境的过程是人的一种本</a:t>
            </a:r>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能。不同人的适应能力不同</a:t>
            </a:r>
            <a:endParaRPr lang="en-US" altLang="zh-CN" sz="2400" dirty="0">
              <a:solidFill>
                <a:srgbClr val="0000CC"/>
              </a:solidFill>
              <a:ea typeface="楷体_GB2312" panose="02010609030101010101"/>
            </a:endParaRPr>
          </a:p>
          <a:p>
            <a:pPr>
              <a:lnSpc>
                <a:spcPct val="150000"/>
              </a:lnSpc>
            </a:pPr>
            <a:endParaRPr lang="en-US" altLang="zh-CN" sz="2400" dirty="0">
              <a:solidFill>
                <a:srgbClr val="A4001F"/>
              </a:solidFill>
              <a:ea typeface="楷体_GB2312" panose="02010609030101010101"/>
            </a:endParaRPr>
          </a:p>
          <a:p>
            <a:pPr>
              <a:lnSpc>
                <a:spcPct val="150000"/>
              </a:lnSpc>
            </a:pPr>
            <a:r>
              <a:rPr lang="zh-CN" altLang="en-US" sz="2400" dirty="0">
                <a:solidFill>
                  <a:srgbClr val="A4001F"/>
                </a:solidFill>
                <a:ea typeface="楷体_GB2312" panose="02010609030101010101"/>
              </a:rPr>
              <a:t>行为能力</a:t>
            </a:r>
            <a:endParaRPr lang="en-US" altLang="zh-CN" sz="2400" dirty="0">
              <a:solidFill>
                <a:srgbClr val="A4001F"/>
              </a:solidFill>
              <a:ea typeface="楷体_GB2312" panose="02010609030101010101"/>
            </a:endParaRPr>
          </a:p>
          <a:p>
            <a:pPr marR="38120">
              <a:lnSpc>
                <a:spcPct val="150000"/>
              </a:lnSpc>
            </a:pPr>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含义：</a:t>
            </a:r>
            <a:r>
              <a:rPr lang="zh-CN" altLang="en-US" sz="2400" dirty="0">
                <a:solidFill>
                  <a:srgbClr val="0000CC"/>
                </a:solidFill>
                <a:ea typeface="楷体_GB2312" panose="02010609030101010101"/>
              </a:rPr>
              <a:t>是人们对感知到的外界信息作出动作反应的能力</a:t>
            </a:r>
          </a:p>
          <a:p>
            <a:pPr marR="66300">
              <a:lnSpc>
                <a:spcPct val="150000"/>
              </a:lnSpc>
            </a:pPr>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信息来源：</a:t>
            </a:r>
            <a:r>
              <a:rPr lang="zh-CN" altLang="en-US" sz="2400" dirty="0">
                <a:solidFill>
                  <a:srgbClr val="0000CC"/>
                </a:solidFill>
                <a:ea typeface="楷体_GB2312" panose="02010609030101010101"/>
              </a:rPr>
              <a:t>由感知直接获得的外界信息或经过思维加工后的信息</a:t>
            </a:r>
          </a:p>
          <a:p>
            <a:pPr>
              <a:lnSpc>
                <a:spcPct val="150000"/>
              </a:lnSpc>
            </a:pPr>
            <a:r>
              <a:rPr lang="en-US" altLang="zh-CN" sz="2400" dirty="0">
                <a:solidFill>
                  <a:srgbClr val="006300"/>
                </a:solidFill>
                <a:ea typeface="楷体_GB2312" panose="02010609030101010101"/>
              </a:rPr>
              <a:t>	</a:t>
            </a:r>
            <a:r>
              <a:rPr lang="zh-CN" altLang="en-US" sz="2400" dirty="0">
                <a:solidFill>
                  <a:srgbClr val="006300"/>
                </a:solidFill>
                <a:ea typeface="楷体_GB2312" panose="02010609030101010101"/>
              </a:rPr>
              <a:t>实现过程：</a:t>
            </a:r>
            <a:r>
              <a:rPr lang="zh-CN" altLang="en-US" sz="2400" dirty="0">
                <a:solidFill>
                  <a:srgbClr val="0000CC"/>
                </a:solidFill>
                <a:ea typeface="楷体_GB2312" panose="02010609030101010101"/>
              </a:rPr>
              <a:t>通过脊髓来控制由语言、表情、体姿等来实现 </a:t>
            </a:r>
            <a:endParaRPr lang="zh-CN" altLang="en-US" sz="2400" dirty="0"/>
          </a:p>
        </p:txBody>
      </p:sp>
    </p:spTree>
    <p:extLst>
      <p:ext uri="{BB962C8B-B14F-4D97-AF65-F5344CB8AC3E}">
        <p14:creationId xmlns:p14="http://schemas.microsoft.com/office/powerpoint/2010/main" val="951728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B6E53B6-5A31-4C1B-85CF-7EA82036F35B}" type="slidenum">
              <a:rPr lang="en-US" altLang="zh-CN">
                <a:solidFill>
                  <a:srgbClr val="003399"/>
                </a:solidFill>
                <a:latin typeface="Times New Roman" panose="02020603050405020304" pitchFamily="18" charset="0"/>
              </a:rPr>
              <a:pPr algn="r"/>
              <a:t>19</a:t>
            </a:fld>
            <a:endParaRPr lang="en-US" altLang="zh-CN">
              <a:solidFill>
                <a:srgbClr val="003399"/>
              </a:solidFill>
              <a:latin typeface="Times New Roman" panose="02020603050405020304" pitchFamily="18" charset="0"/>
            </a:endParaRPr>
          </a:p>
        </p:txBody>
      </p:sp>
      <p:sp>
        <p:nvSpPr>
          <p:cNvPr id="2048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959CB22-E41E-4446-A348-6F0657F87F76}"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32482" name="Rectangle 2"/>
          <p:cNvSpPr>
            <a:spLocks noGrp="1"/>
          </p:cNvSpPr>
          <p:nvPr>
            <p:ph type="title"/>
          </p:nvPr>
        </p:nvSpPr>
        <p:spPr>
          <a:xfrm>
            <a:off x="1919288" y="765175"/>
            <a:ext cx="8229600" cy="649288"/>
          </a:xfrm>
        </p:spPr>
        <p:txBody>
          <a:bodyPr>
            <a:normAutofit fontScale="90000"/>
          </a:bodyPr>
          <a:lstStyle/>
          <a:p>
            <a:pPr>
              <a:buFontTx/>
              <a:buChar char="•"/>
              <a:defRPr/>
            </a:pPr>
            <a:r>
              <a:rPr lang="en-US" altLang="zh-CN" b="1" dirty="0">
                <a:latin typeface="ˎ̥" charset="0"/>
              </a:rPr>
              <a:t> </a:t>
            </a:r>
            <a:r>
              <a:rPr lang="zh-CN" altLang="en-US" b="1" dirty="0">
                <a:latin typeface="ˎ̥" charset="0"/>
              </a:rPr>
              <a:t>什么是人工智能？</a:t>
            </a:r>
            <a:endParaRPr lang="zh-CN" altLang="en-US" sz="2800" b="1" dirty="0">
              <a:solidFill>
                <a:schemeClr val="hlink"/>
              </a:solidFill>
              <a:latin typeface="Arial" panose="020B0604020202020204" pitchFamily="34" charset="0"/>
            </a:endParaRPr>
          </a:p>
        </p:txBody>
      </p:sp>
      <p:grpSp>
        <p:nvGrpSpPr>
          <p:cNvPr id="532484" name="Group 4"/>
          <p:cNvGrpSpPr>
            <a:grpSpLocks/>
          </p:cNvGrpSpPr>
          <p:nvPr/>
        </p:nvGrpSpPr>
        <p:grpSpPr bwMode="auto">
          <a:xfrm>
            <a:off x="2063750" y="2477879"/>
            <a:ext cx="8280400" cy="2714627"/>
            <a:chOff x="522" y="1707"/>
            <a:chExt cx="4989" cy="1710"/>
          </a:xfrm>
        </p:grpSpPr>
        <p:sp>
          <p:nvSpPr>
            <p:cNvPr id="20486" name="Rectangle 5"/>
            <p:cNvSpPr>
              <a:spLocks noChangeArrowheads="1"/>
            </p:cNvSpPr>
            <p:nvPr/>
          </p:nvSpPr>
          <p:spPr bwMode="auto">
            <a:xfrm>
              <a:off x="522" y="1707"/>
              <a:ext cx="4989" cy="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30000"/>
                </a:lnSpc>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目前的“人工智能”一词是指用计算机模拟实现的智能，同时，人工智能又是一个学科名称。</a:t>
              </a:r>
            </a:p>
          </p:txBody>
        </p:sp>
        <p:sp>
          <p:nvSpPr>
            <p:cNvPr id="20487" name="Rectangle 6"/>
            <p:cNvSpPr>
              <a:spLocks noChangeArrowheads="1"/>
            </p:cNvSpPr>
            <p:nvPr/>
          </p:nvSpPr>
          <p:spPr bwMode="auto">
            <a:xfrm>
              <a:off x="522" y="2545"/>
              <a:ext cx="4989" cy="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30000"/>
                </a:lnSpc>
                <a:buClr>
                  <a:schemeClr val="tx1"/>
                </a:buClr>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人造的智能机器或系统</a:t>
              </a:r>
            </a:p>
            <a:p>
              <a:pPr>
                <a:lnSpc>
                  <a:spcPct val="130000"/>
                </a:lnSpc>
                <a:spcBef>
                  <a:spcPct val="40000"/>
                </a:spcBef>
                <a:buClr>
                  <a:schemeClr val="tx1"/>
                </a:buClr>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模仿、延伸以及扩展人的智能</a:t>
              </a:r>
            </a:p>
          </p:txBody>
        </p:sp>
      </p:grpSp>
      <p:sp>
        <p:nvSpPr>
          <p:cNvPr id="11" name="Rectangle 6"/>
          <p:cNvSpPr>
            <a:spLocks noChangeArrowheads="1"/>
          </p:cNvSpPr>
          <p:nvPr/>
        </p:nvSpPr>
        <p:spPr bwMode="auto">
          <a:xfrm>
            <a:off x="2063750" y="1650994"/>
            <a:ext cx="8280400" cy="590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2913" indent="-442913">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30000"/>
              </a:lnSpc>
              <a:buClr>
                <a:schemeClr val="tx1"/>
              </a:buClr>
              <a:buFont typeface="Arial" panose="020B0604020202020204" pitchFamily="34" charset="0"/>
              <a:buChar char="–"/>
            </a:pPr>
            <a:r>
              <a:rPr kumimoji="1" lang="zh-CN" altLang="en-US" dirty="0">
                <a:latin typeface="Arial" panose="020B0604020202020204" pitchFamily="34" charset="0"/>
                <a:ea typeface="宋体" panose="02010600030101010101" pitchFamily="2" charset="-122"/>
              </a:rPr>
              <a:t>人工方法实现的智能</a:t>
            </a:r>
          </a:p>
        </p:txBody>
      </p:sp>
    </p:spTree>
    <p:extLst>
      <p:ext uri="{BB962C8B-B14F-4D97-AF65-F5344CB8AC3E}">
        <p14:creationId xmlns:p14="http://schemas.microsoft.com/office/powerpoint/2010/main" val="4153556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92393" y="109486"/>
            <a:ext cx="10515600" cy="1325563"/>
          </a:xfrm>
        </p:spPr>
        <p:txBody>
          <a:bodyPr>
            <a:normAutofit/>
          </a:bodyPr>
          <a:lstStyle/>
          <a:p>
            <a:pPr eaLnBrk="1" hangingPunct="1"/>
            <a:r>
              <a:rPr lang="en-US" sz="3600" b="1" dirty="0"/>
              <a:t>Textbook</a:t>
            </a:r>
          </a:p>
        </p:txBody>
      </p:sp>
      <p:sp>
        <p:nvSpPr>
          <p:cNvPr id="8195" name="Rectangle 3"/>
          <p:cNvSpPr>
            <a:spLocks noGrp="1" noChangeArrowheads="1"/>
          </p:cNvSpPr>
          <p:nvPr>
            <p:ph type="body" idx="1"/>
          </p:nvPr>
        </p:nvSpPr>
        <p:spPr>
          <a:xfrm>
            <a:off x="1258529" y="1153412"/>
            <a:ext cx="10766323" cy="4525963"/>
          </a:xfrm>
        </p:spPr>
        <p:txBody>
          <a:bodyPr>
            <a:normAutofit/>
          </a:bodyPr>
          <a:lstStyle/>
          <a:p>
            <a:r>
              <a:rPr lang="zh-CN" altLang="zh-CN" dirty="0"/>
              <a:t>王万森</a:t>
            </a:r>
            <a:r>
              <a:rPr lang="en-US" altLang="zh-CN" dirty="0"/>
              <a:t>.</a:t>
            </a:r>
            <a:r>
              <a:rPr lang="zh-CN" altLang="zh-CN" dirty="0"/>
              <a:t>《人工智能原理及其应用》，</a:t>
            </a:r>
            <a:r>
              <a:rPr lang="en-US" altLang="zh-CN" dirty="0"/>
              <a:t>  </a:t>
            </a:r>
            <a:r>
              <a:rPr lang="zh-CN" altLang="zh-CN" dirty="0"/>
              <a:t>电子工业出版社</a:t>
            </a:r>
            <a:r>
              <a:rPr lang="en-US" altLang="zh-CN" dirty="0"/>
              <a:t>, 2000.</a:t>
            </a:r>
            <a:endParaRPr lang="zh-CN" altLang="zh-CN" dirty="0"/>
          </a:p>
          <a:p>
            <a:pPr eaLnBrk="1" hangingPunct="1">
              <a:lnSpc>
                <a:spcPct val="80000"/>
              </a:lnSpc>
            </a:pPr>
            <a:endParaRPr lang="en-US" sz="2133" dirty="0"/>
          </a:p>
          <a:p>
            <a:pPr eaLnBrk="1" hangingPunct="1">
              <a:lnSpc>
                <a:spcPct val="80000"/>
              </a:lnSpc>
              <a:buFont typeface="Wingdings" pitchFamily="2" charset="2"/>
              <a:buNone/>
            </a:pPr>
            <a:endParaRPr lang="en-US" sz="2133"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175" y="1876334"/>
            <a:ext cx="1919481" cy="270696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2380" y="1876334"/>
            <a:ext cx="1931785" cy="2706960"/>
          </a:xfrm>
          <a:prstGeom prst="rect">
            <a:avLst/>
          </a:prstGeom>
        </p:spPr>
      </p:pic>
      <p:pic>
        <p:nvPicPr>
          <p:cNvPr id="6" name="Picture 9" descr="http://aima.cs.berkeley.edu/cover2.jpg"/>
          <p:cNvPicPr>
            <a:picLocks noChangeAspect="1" noChangeArrowheads="1"/>
          </p:cNvPicPr>
          <p:nvPr/>
        </p:nvPicPr>
        <p:blipFill>
          <a:blip r:embed="rId4" cstate="print"/>
          <a:srcRect/>
          <a:stretch>
            <a:fillRect/>
          </a:stretch>
        </p:blipFill>
        <p:spPr bwMode="auto">
          <a:xfrm>
            <a:off x="6780301" y="1905765"/>
            <a:ext cx="2065355" cy="2677529"/>
          </a:xfrm>
          <a:prstGeom prst="rect">
            <a:avLst/>
          </a:prstGeom>
          <a:noFill/>
          <a:ln w="9525">
            <a:noFill/>
            <a:miter lim="800000"/>
            <a:headEnd/>
            <a:tailEnd/>
          </a:ln>
        </p:spPr>
      </p:pic>
      <p:sp>
        <p:nvSpPr>
          <p:cNvPr id="2" name="矩形 1"/>
          <p:cNvSpPr/>
          <p:nvPr/>
        </p:nvSpPr>
        <p:spPr>
          <a:xfrm>
            <a:off x="592393" y="4915818"/>
            <a:ext cx="1731564" cy="646331"/>
          </a:xfrm>
          <a:prstGeom prst="rect">
            <a:avLst/>
          </a:prstGeom>
        </p:spPr>
        <p:txBody>
          <a:bodyPr wrap="none">
            <a:spAutoFit/>
          </a:bodyPr>
          <a:lstStyle/>
          <a:p>
            <a:r>
              <a:rPr lang="en-US" altLang="zh-CN" sz="3600" b="1" dirty="0">
                <a:solidFill>
                  <a:srgbClr val="FF0000"/>
                </a:solidFill>
                <a:latin typeface="+mj-lt"/>
                <a:ea typeface="+mj-ea"/>
                <a:cs typeface="+mj-cs"/>
              </a:rPr>
              <a:t>Grading</a:t>
            </a:r>
            <a:endParaRPr lang="zh-CN" altLang="en-US" sz="3600" b="1" dirty="0">
              <a:solidFill>
                <a:srgbClr val="FF0000"/>
              </a:solidFill>
              <a:latin typeface="+mj-lt"/>
              <a:ea typeface="+mj-ea"/>
              <a:cs typeface="+mj-cs"/>
            </a:endParaRPr>
          </a:p>
        </p:txBody>
      </p:sp>
      <p:sp>
        <p:nvSpPr>
          <p:cNvPr id="3" name="矩形 2"/>
          <p:cNvSpPr/>
          <p:nvPr/>
        </p:nvSpPr>
        <p:spPr>
          <a:xfrm>
            <a:off x="1458175" y="5711664"/>
            <a:ext cx="7678705" cy="523220"/>
          </a:xfrm>
          <a:prstGeom prst="rect">
            <a:avLst/>
          </a:prstGeom>
        </p:spPr>
        <p:txBody>
          <a:bodyPr wrap="none">
            <a:spAutoFit/>
          </a:bodyPr>
          <a:lstStyle/>
          <a:p>
            <a:r>
              <a:rPr lang="zh-CN" altLang="en-US" sz="2800" dirty="0">
                <a:solidFill>
                  <a:srgbClr val="FF0000"/>
                </a:solidFill>
              </a:rPr>
              <a:t>期末考试</a:t>
            </a:r>
            <a:r>
              <a:rPr lang="en-US" altLang="zh-CN" sz="2800" dirty="0">
                <a:solidFill>
                  <a:srgbClr val="FF0000"/>
                </a:solidFill>
              </a:rPr>
              <a:t>50%</a:t>
            </a:r>
            <a:r>
              <a:rPr lang="zh-CN" altLang="en-US" sz="2800" dirty="0">
                <a:solidFill>
                  <a:srgbClr val="FF0000"/>
                </a:solidFill>
              </a:rPr>
              <a:t> </a:t>
            </a:r>
            <a:r>
              <a:rPr lang="en-US" altLang="zh-CN" sz="2800" dirty="0">
                <a:solidFill>
                  <a:srgbClr val="FF0000"/>
                </a:solidFill>
              </a:rPr>
              <a:t>+ </a:t>
            </a:r>
            <a:r>
              <a:rPr lang="zh-CN" altLang="en-US" sz="2800" dirty="0">
                <a:solidFill>
                  <a:srgbClr val="FF0000"/>
                </a:solidFill>
              </a:rPr>
              <a:t>实验</a:t>
            </a:r>
            <a:r>
              <a:rPr lang="en-US" altLang="zh-CN" sz="2800" dirty="0">
                <a:solidFill>
                  <a:srgbClr val="FF0000"/>
                </a:solidFill>
              </a:rPr>
              <a:t>30%</a:t>
            </a:r>
            <a:r>
              <a:rPr lang="zh-CN" altLang="en-US" sz="2800" dirty="0">
                <a:solidFill>
                  <a:srgbClr val="FF0000"/>
                </a:solidFill>
              </a:rPr>
              <a:t> </a:t>
            </a:r>
            <a:r>
              <a:rPr lang="en-US" altLang="zh-CN" sz="2800" dirty="0">
                <a:solidFill>
                  <a:srgbClr val="FF0000"/>
                </a:solidFill>
              </a:rPr>
              <a:t>+ </a:t>
            </a:r>
            <a:r>
              <a:rPr lang="zh-CN" altLang="en-US" sz="2800" dirty="0">
                <a:solidFill>
                  <a:srgbClr val="FF0000"/>
                </a:solidFill>
              </a:rPr>
              <a:t>日常成绩</a:t>
            </a:r>
            <a:r>
              <a:rPr lang="en-US" altLang="zh-CN" sz="2800" dirty="0">
                <a:solidFill>
                  <a:srgbClr val="FF0000"/>
                </a:solidFill>
              </a:rPr>
              <a:t>20%</a:t>
            </a:r>
            <a:r>
              <a:rPr lang="zh-CN" altLang="en-US" sz="2800" dirty="0">
                <a:solidFill>
                  <a:srgbClr val="FF0000"/>
                </a:solidFill>
              </a:rPr>
              <a:t> </a:t>
            </a:r>
            <a:r>
              <a:rPr lang="en-US" altLang="zh-CN" sz="2800" dirty="0">
                <a:solidFill>
                  <a:srgbClr val="FF0000"/>
                </a:solidFill>
              </a:rPr>
              <a:t>= 100</a:t>
            </a:r>
            <a:r>
              <a:rPr lang="zh-CN" altLang="en-US" sz="2800" dirty="0">
                <a:solidFill>
                  <a:srgbClr val="FF0000"/>
                </a:solidFill>
              </a:rPr>
              <a:t>分</a:t>
            </a: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1863" y="2886250"/>
            <a:ext cx="3090137" cy="3965220"/>
          </a:xfrm>
          <a:prstGeom prst="rect">
            <a:avLst/>
          </a:prstGeom>
        </p:spPr>
      </p:pic>
    </p:spTree>
    <p:extLst>
      <p:ext uri="{BB962C8B-B14F-4D97-AF65-F5344CB8AC3E}">
        <p14:creationId xmlns:p14="http://schemas.microsoft.com/office/powerpoint/2010/main" val="366262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8FDCA8E-A855-4AAF-B880-6245A8CE99C4}" type="slidenum">
              <a:rPr lang="en-US" altLang="zh-CN">
                <a:solidFill>
                  <a:srgbClr val="003399"/>
                </a:solidFill>
                <a:latin typeface="Times New Roman" panose="02020603050405020304" pitchFamily="18" charset="0"/>
              </a:rPr>
              <a:pPr algn="r"/>
              <a:t>20</a:t>
            </a:fld>
            <a:endParaRPr lang="en-US" altLang="zh-CN">
              <a:solidFill>
                <a:srgbClr val="003399"/>
              </a:solidFill>
              <a:latin typeface="Times New Roman" panose="02020603050405020304" pitchFamily="18" charset="0"/>
            </a:endParaRPr>
          </a:p>
        </p:txBody>
      </p:sp>
      <p:sp>
        <p:nvSpPr>
          <p:cNvPr id="23555"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970BADA8-884C-4F84-BE0F-2115D3584F9B}"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23556" name="Rectangle 3"/>
          <p:cNvSpPr>
            <a:spLocks noGrp="1"/>
          </p:cNvSpPr>
          <p:nvPr>
            <p:ph type="body" idx="1"/>
          </p:nvPr>
        </p:nvSpPr>
        <p:spPr>
          <a:xfrm>
            <a:off x="1161250" y="815142"/>
            <a:ext cx="8229600" cy="1057487"/>
          </a:xfrm>
        </p:spPr>
        <p:txBody>
          <a:bodyPr/>
          <a:lstStyle/>
          <a:p>
            <a:pPr>
              <a:lnSpc>
                <a:spcPct val="150000"/>
              </a:lnSpc>
              <a:spcBef>
                <a:spcPct val="100000"/>
              </a:spcBef>
            </a:pPr>
            <a:r>
              <a:rPr lang="zh-CN" altLang="en-US" dirty="0"/>
              <a:t>典型的</a:t>
            </a:r>
            <a:r>
              <a:rPr lang="en-US" altLang="zh-CN" b="1" dirty="0"/>
              <a:t>4</a:t>
            </a:r>
            <a:r>
              <a:rPr lang="zh-CN" altLang="en-US" dirty="0"/>
              <a:t>种定义方法：类人、理性、思维、行为</a:t>
            </a:r>
            <a:endParaRPr lang="zh-CN" altLang="en-US" sz="3200" dirty="0">
              <a:latin typeface="宋体" panose="02010600030101010101" pitchFamily="2" charset="-122"/>
            </a:endParaRPr>
          </a:p>
        </p:txBody>
      </p:sp>
      <p:sp>
        <p:nvSpPr>
          <p:cNvPr id="5" name="TextBox 6"/>
          <p:cNvSpPr txBox="1"/>
          <p:nvPr/>
        </p:nvSpPr>
        <p:spPr>
          <a:xfrm>
            <a:off x="2552503" y="3599502"/>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like people</a:t>
            </a:r>
          </a:p>
        </p:txBody>
      </p:sp>
      <p:sp>
        <p:nvSpPr>
          <p:cNvPr id="6" name="TextBox 7"/>
          <p:cNvSpPr txBox="1"/>
          <p:nvPr/>
        </p:nvSpPr>
        <p:spPr>
          <a:xfrm>
            <a:off x="2552503" y="513517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like people</a:t>
            </a:r>
          </a:p>
        </p:txBody>
      </p:sp>
      <p:sp>
        <p:nvSpPr>
          <p:cNvPr id="7" name="TextBox 8"/>
          <p:cNvSpPr txBox="1"/>
          <p:nvPr/>
        </p:nvSpPr>
        <p:spPr>
          <a:xfrm>
            <a:off x="8877103" y="3599502"/>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rationally</a:t>
            </a:r>
          </a:p>
        </p:txBody>
      </p:sp>
      <p:sp>
        <p:nvSpPr>
          <p:cNvPr id="8" name="TextBox 9"/>
          <p:cNvSpPr txBox="1"/>
          <p:nvPr/>
        </p:nvSpPr>
        <p:spPr>
          <a:xfrm>
            <a:off x="8877103" y="513517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rationally</a:t>
            </a:r>
          </a:p>
        </p:txBody>
      </p:sp>
      <p:pic>
        <p:nvPicPr>
          <p:cNvPr id="9"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62303" y="3142302"/>
            <a:ext cx="4064000" cy="3048000"/>
          </a:xfrm>
          <a:prstGeom prst="rect">
            <a:avLst/>
          </a:prstGeom>
          <a:noFill/>
        </p:spPr>
      </p:pic>
      <p:sp>
        <p:nvSpPr>
          <p:cNvPr id="10" name="Rectangle 10"/>
          <p:cNvSpPr/>
          <p:nvPr/>
        </p:nvSpPr>
        <p:spPr>
          <a:xfrm>
            <a:off x="2559327" y="2989902"/>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1"/>
          <p:cNvSpPr/>
          <p:nvPr/>
        </p:nvSpPr>
        <p:spPr>
          <a:xfrm>
            <a:off x="6770799" y="2989902"/>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2"/>
          <p:cNvSpPr/>
          <p:nvPr/>
        </p:nvSpPr>
        <p:spPr>
          <a:xfrm>
            <a:off x="2559327" y="4666629"/>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3"/>
          <p:cNvSpPr/>
          <p:nvPr/>
        </p:nvSpPr>
        <p:spPr>
          <a:xfrm>
            <a:off x="6770799" y="4679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p:cNvSpPr>
            <a:spLocks noGrp="1"/>
          </p:cNvSpPr>
          <p:nvPr>
            <p:ph type="title"/>
          </p:nvPr>
        </p:nvSpPr>
        <p:spPr>
          <a:xfrm>
            <a:off x="571303" y="232008"/>
            <a:ext cx="8229600" cy="649287"/>
          </a:xfrm>
        </p:spPr>
        <p:txBody>
          <a:bodyPr>
            <a:normAutofit fontScale="90000"/>
          </a:bodyPr>
          <a:lstStyle/>
          <a:p>
            <a:pPr>
              <a:defRPr/>
            </a:pPr>
            <a:r>
              <a:rPr lang="zh-CN" altLang="en-US" dirty="0">
                <a:solidFill>
                  <a:srgbClr val="C00000"/>
                </a:solidFill>
              </a:rPr>
              <a:t>定义方法</a:t>
            </a:r>
            <a:endParaRPr lang="en-US" altLang="zh-CN" sz="3200" dirty="0">
              <a:solidFill>
                <a:srgbClr val="C00000"/>
              </a:solidFill>
              <a:latin typeface="Times New Roman" panose="02020603050405020304" pitchFamily="18" charset="0"/>
            </a:endParaRPr>
          </a:p>
        </p:txBody>
      </p:sp>
      <p:pic>
        <p:nvPicPr>
          <p:cNvPr id="17" name="图片 16">
            <a:extLst>
              <a:ext uri="{FF2B5EF4-FFF2-40B4-BE49-F238E27FC236}">
                <a16:creationId xmlns:a16="http://schemas.microsoft.com/office/drawing/2014/main" id="{CB41B45C-6A3D-4852-B6E1-0DAB4C4E687D}"/>
              </a:ext>
            </a:extLst>
          </p:cNvPr>
          <p:cNvPicPr>
            <a:picLocks noChangeAspect="1"/>
          </p:cNvPicPr>
          <p:nvPr/>
        </p:nvPicPr>
        <p:blipFill rotWithShape="1">
          <a:blip r:embed="rId4"/>
          <a:srcRect r="44723"/>
          <a:stretch/>
        </p:blipFill>
        <p:spPr>
          <a:xfrm>
            <a:off x="1665399" y="1872629"/>
            <a:ext cx="5338211" cy="1123810"/>
          </a:xfrm>
          <a:prstGeom prst="rect">
            <a:avLst/>
          </a:prstGeom>
        </p:spPr>
      </p:pic>
      <p:pic>
        <p:nvPicPr>
          <p:cNvPr id="21" name="图片 20">
            <a:extLst>
              <a:ext uri="{FF2B5EF4-FFF2-40B4-BE49-F238E27FC236}">
                <a16:creationId xmlns:a16="http://schemas.microsoft.com/office/drawing/2014/main" id="{2EFB7596-C6B2-487F-B36A-E998C6DB8745}"/>
              </a:ext>
            </a:extLst>
          </p:cNvPr>
          <p:cNvPicPr>
            <a:picLocks noChangeAspect="1"/>
          </p:cNvPicPr>
          <p:nvPr/>
        </p:nvPicPr>
        <p:blipFill rotWithShape="1">
          <a:blip r:embed="rId4"/>
          <a:srcRect l="61332" r="-5764"/>
          <a:stretch/>
        </p:blipFill>
        <p:spPr>
          <a:xfrm>
            <a:off x="6770799" y="1872629"/>
            <a:ext cx="4290896" cy="1123810"/>
          </a:xfrm>
          <a:prstGeom prst="rect">
            <a:avLst/>
          </a:prstGeom>
        </p:spPr>
      </p:pic>
      <p:pic>
        <p:nvPicPr>
          <p:cNvPr id="18" name="图片 17">
            <a:extLst>
              <a:ext uri="{FF2B5EF4-FFF2-40B4-BE49-F238E27FC236}">
                <a16:creationId xmlns:a16="http://schemas.microsoft.com/office/drawing/2014/main" id="{E91E77C8-8207-4507-8515-6EDF0B6DA7F9}"/>
              </a:ext>
            </a:extLst>
          </p:cNvPr>
          <p:cNvPicPr>
            <a:picLocks noChangeAspect="1"/>
          </p:cNvPicPr>
          <p:nvPr/>
        </p:nvPicPr>
        <p:blipFill rotWithShape="1">
          <a:blip r:embed="rId5"/>
          <a:srcRect b="68102"/>
          <a:stretch/>
        </p:blipFill>
        <p:spPr>
          <a:xfrm>
            <a:off x="1188712" y="1872629"/>
            <a:ext cx="1438095" cy="1266803"/>
          </a:xfrm>
          <a:prstGeom prst="rect">
            <a:avLst/>
          </a:prstGeom>
        </p:spPr>
      </p:pic>
      <p:pic>
        <p:nvPicPr>
          <p:cNvPr id="23" name="图片 22">
            <a:extLst>
              <a:ext uri="{FF2B5EF4-FFF2-40B4-BE49-F238E27FC236}">
                <a16:creationId xmlns:a16="http://schemas.microsoft.com/office/drawing/2014/main" id="{BA346664-8BE8-450F-BA71-1EE7E4F870F9}"/>
              </a:ext>
            </a:extLst>
          </p:cNvPr>
          <p:cNvPicPr>
            <a:picLocks noChangeAspect="1"/>
          </p:cNvPicPr>
          <p:nvPr/>
        </p:nvPicPr>
        <p:blipFill rotWithShape="1">
          <a:blip r:embed="rId5"/>
          <a:srcRect l="-474" t="27847" r="474" b="33485"/>
          <a:stretch/>
        </p:blipFill>
        <p:spPr>
          <a:xfrm>
            <a:off x="1188712" y="3070785"/>
            <a:ext cx="1438095" cy="1535668"/>
          </a:xfrm>
          <a:prstGeom prst="rect">
            <a:avLst/>
          </a:prstGeom>
        </p:spPr>
      </p:pic>
      <p:pic>
        <p:nvPicPr>
          <p:cNvPr id="25" name="图片 24">
            <a:extLst>
              <a:ext uri="{FF2B5EF4-FFF2-40B4-BE49-F238E27FC236}">
                <a16:creationId xmlns:a16="http://schemas.microsoft.com/office/drawing/2014/main" id="{8462D70C-3784-4008-8BFB-FBE6C8F272A5}"/>
              </a:ext>
            </a:extLst>
          </p:cNvPr>
          <p:cNvPicPr>
            <a:picLocks noChangeAspect="1"/>
          </p:cNvPicPr>
          <p:nvPr/>
        </p:nvPicPr>
        <p:blipFill rotWithShape="1">
          <a:blip r:embed="rId5"/>
          <a:srcRect l="-475" t="66980" r="474" b="-286"/>
          <a:stretch/>
        </p:blipFill>
        <p:spPr>
          <a:xfrm>
            <a:off x="1188712" y="4528329"/>
            <a:ext cx="1438095" cy="1322720"/>
          </a:xfrm>
          <a:prstGeom prst="rect">
            <a:avLst/>
          </a:prstGeom>
        </p:spPr>
      </p:pic>
    </p:spTree>
    <p:extLst>
      <p:ext uri="{BB962C8B-B14F-4D97-AF65-F5344CB8AC3E}">
        <p14:creationId xmlns:p14="http://schemas.microsoft.com/office/powerpoint/2010/main" val="24410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B6E53B6-5A31-4C1B-85CF-7EA82036F35B}" type="slidenum">
              <a:rPr lang="en-US" altLang="zh-CN">
                <a:solidFill>
                  <a:srgbClr val="003399"/>
                </a:solidFill>
                <a:latin typeface="Times New Roman" panose="02020603050405020304" pitchFamily="18" charset="0"/>
              </a:rPr>
              <a:pPr algn="r"/>
              <a:t>21</a:t>
            </a:fld>
            <a:endParaRPr lang="en-US" altLang="zh-CN">
              <a:solidFill>
                <a:srgbClr val="003399"/>
              </a:solidFill>
              <a:latin typeface="Times New Roman" panose="02020603050405020304" pitchFamily="18" charset="0"/>
            </a:endParaRPr>
          </a:p>
        </p:txBody>
      </p:sp>
      <p:sp>
        <p:nvSpPr>
          <p:cNvPr id="2048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959CB22-E41E-4446-A348-6F0657F87F76}"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32482" name="Rectangle 2"/>
          <p:cNvSpPr>
            <a:spLocks noGrp="1"/>
          </p:cNvSpPr>
          <p:nvPr>
            <p:ph type="title"/>
          </p:nvPr>
        </p:nvSpPr>
        <p:spPr>
          <a:xfrm>
            <a:off x="246899" y="82550"/>
            <a:ext cx="8229600" cy="649288"/>
          </a:xfrm>
        </p:spPr>
        <p:txBody>
          <a:bodyPr>
            <a:normAutofit fontScale="90000"/>
          </a:bodyPr>
          <a:lstStyle/>
          <a:p>
            <a:pPr>
              <a:buFontTx/>
              <a:buChar char="•"/>
              <a:defRPr/>
            </a:pPr>
            <a:r>
              <a:rPr lang="en-US" altLang="zh-CN" b="1">
                <a:latin typeface="ˎ̥" charset="0"/>
              </a:rPr>
              <a:t> </a:t>
            </a:r>
            <a:r>
              <a:rPr lang="zh-CN" altLang="en-US" b="1">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a:extLst>
              <a:ext uri="{FF2B5EF4-FFF2-40B4-BE49-F238E27FC236}">
                <a16:creationId xmlns:a16="http://schemas.microsoft.com/office/drawing/2014/main" id="{4D35EBF6-D326-4379-8F54-E1A929A9E032}"/>
              </a:ext>
            </a:extLst>
          </p:cNvPr>
          <p:cNvSpPr/>
          <p:nvPr/>
        </p:nvSpPr>
        <p:spPr>
          <a:xfrm>
            <a:off x="539532" y="825987"/>
            <a:ext cx="2339102" cy="461665"/>
          </a:xfrm>
          <a:prstGeom prst="rect">
            <a:avLst/>
          </a:prstGeom>
        </p:spPr>
        <p:txBody>
          <a:bodyPr wrap="square">
            <a:spAutoFit/>
          </a:bodyPr>
          <a:lstStyle/>
          <a:p>
            <a:r>
              <a:rPr lang="en-US" altLang="zh-CN" sz="2400" b="1">
                <a:solidFill>
                  <a:srgbClr val="FF0000"/>
                </a:solidFill>
                <a:latin typeface="Times New Roman" panose="02020603050405020304" pitchFamily="18" charset="0"/>
              </a:rPr>
              <a:t>1. </a:t>
            </a:r>
            <a:r>
              <a:rPr lang="zh-CN" altLang="en-US" sz="2400">
                <a:solidFill>
                  <a:srgbClr val="FF0000"/>
                </a:solidFill>
                <a:latin typeface="Times New Roman" panose="02020603050405020304" pitchFamily="18" charset="0"/>
                <a:ea typeface="楷体_GB2312" panose="02010609030101010101"/>
              </a:rPr>
              <a:t>类人思维方法</a:t>
            </a:r>
            <a:endParaRPr lang="zh-CN" altLang="en-US" sz="2400" dirty="0"/>
          </a:p>
        </p:txBody>
      </p:sp>
      <p:sp>
        <p:nvSpPr>
          <p:cNvPr id="3" name="矩形 2">
            <a:extLst>
              <a:ext uri="{FF2B5EF4-FFF2-40B4-BE49-F238E27FC236}">
                <a16:creationId xmlns:a16="http://schemas.microsoft.com/office/drawing/2014/main" id="{85E2C17E-84E6-4D00-B291-7F0B2CC0D0F2}"/>
              </a:ext>
            </a:extLst>
          </p:cNvPr>
          <p:cNvSpPr/>
          <p:nvPr/>
        </p:nvSpPr>
        <p:spPr>
          <a:xfrm>
            <a:off x="918409" y="1381801"/>
            <a:ext cx="10668001" cy="4893647"/>
          </a:xfrm>
          <a:prstGeom prst="rect">
            <a:avLst/>
          </a:prstGeom>
        </p:spPr>
        <p:txBody>
          <a:bodyPr wrap="square">
            <a:spAutoFit/>
          </a:bodyPr>
          <a:lstStyle/>
          <a:p>
            <a:pPr marR="9820"/>
            <a:r>
              <a:rPr lang="zh-CN" altLang="en-US" sz="2400" dirty="0">
                <a:solidFill>
                  <a:srgbClr val="0000CC"/>
                </a:solidFill>
                <a:ea typeface="楷体_GB2312" panose="02010609030101010101"/>
              </a:rPr>
              <a:t>    类人思维方法也称为认知模型方法，它是一种基于人类思维工作原理的可检测理论来定义智能的方法。</a:t>
            </a:r>
          </a:p>
          <a:p>
            <a:pPr marR="7750"/>
            <a:r>
              <a:rPr lang="zh-CN" altLang="en-US" sz="2400" dirty="0">
                <a:solidFill>
                  <a:srgbClr val="0000CC"/>
                </a:solidFill>
                <a:ea typeface="楷体_GB2312" panose="02010609030101010101"/>
              </a:rPr>
              <a:t>    典型代表是贝尔曼（</a:t>
            </a:r>
            <a:r>
              <a:rPr lang="en-US" altLang="zh-CN" sz="2400" b="1" dirty="0">
                <a:solidFill>
                  <a:srgbClr val="0000CC"/>
                </a:solidFill>
                <a:latin typeface="Times New Roman" panose="02020603050405020304" pitchFamily="18" charset="0"/>
                <a:ea typeface="楷体_GB2312" panose="02010609030101010101"/>
              </a:rPr>
              <a:t>Bellman</a:t>
            </a:r>
            <a:r>
              <a:rPr lang="zh-CN" altLang="en-US" sz="2400" dirty="0">
                <a:solidFill>
                  <a:srgbClr val="0000CC"/>
                </a:solidFill>
                <a:latin typeface="Times New Roman" panose="02020603050405020304" pitchFamily="18" charset="0"/>
                <a:ea typeface="楷体_GB2312" panose="02010609030101010101"/>
              </a:rPr>
              <a:t>）于</a:t>
            </a:r>
            <a:r>
              <a:rPr lang="en-US" altLang="zh-CN" sz="2400" b="1" dirty="0">
                <a:solidFill>
                  <a:srgbClr val="0000CC"/>
                </a:solidFill>
                <a:latin typeface="Times New Roman" panose="02020603050405020304" pitchFamily="18" charset="0"/>
                <a:ea typeface="楷体_GB2312" panose="02010609030101010101"/>
              </a:rPr>
              <a:t>1978</a:t>
            </a:r>
            <a:r>
              <a:rPr lang="zh-CN" altLang="en-US" sz="2400" dirty="0">
                <a:solidFill>
                  <a:srgbClr val="0000CC"/>
                </a:solidFill>
                <a:latin typeface="Times New Roman" panose="02020603050405020304" pitchFamily="18" charset="0"/>
                <a:ea typeface="楷体_GB2312" panose="02010609030101010101"/>
              </a:rPr>
              <a:t>年提出的定义：人工智能是那些与人的思维、决策、问题求解和学习等有关活动的自动化。</a:t>
            </a:r>
          </a:p>
          <a:p>
            <a:pPr marR="9800"/>
            <a:r>
              <a:rPr lang="zh-CN" altLang="en-US" sz="2400" dirty="0">
                <a:solidFill>
                  <a:srgbClr val="0000CC"/>
                </a:solidFill>
                <a:ea typeface="楷体_GB2312" panose="02010609030101010101"/>
              </a:rPr>
              <a:t>    认知科学，研究人类感知和思维信息处理过程，它把来自人工智能的计算机模型和来自心理学的实验技术结合起来，试图创立一种精确而且可检测的人脑思维过程的工作模型。</a:t>
            </a:r>
          </a:p>
          <a:p>
            <a:pPr marR="8700"/>
            <a:r>
              <a:rPr lang="zh-CN" altLang="en-US" sz="2400" dirty="0">
                <a:solidFill>
                  <a:srgbClr val="0000CC"/>
                </a:solidFill>
                <a:ea typeface="楷体_GB2312" panose="02010609030101010101"/>
              </a:rPr>
              <a:t>    如果能把上述所得到关于思维的足够精确的模型用计算机程序表示出来，并且该程序的输入</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输出和实时行为能够与人类相一致，那就说明该程序的某些机制可能是按照人脑思维模式运行的。</a:t>
            </a:r>
          </a:p>
          <a:p>
            <a:pPr marR="12500"/>
            <a:r>
              <a:rPr lang="zh-CN" altLang="en-US" sz="2400" dirty="0">
                <a:solidFill>
                  <a:srgbClr val="0000CC"/>
                </a:solidFill>
                <a:ea typeface="楷体_GB2312" panose="02010609030101010101"/>
              </a:rPr>
              <a:t>    这方面的典型例子是艾伦．纽厄尔（</a:t>
            </a:r>
            <a:r>
              <a:rPr lang="en-US" altLang="zh-CN" sz="2400" b="1" dirty="0">
                <a:solidFill>
                  <a:srgbClr val="0000CC"/>
                </a:solidFill>
                <a:latin typeface="Times New Roman" panose="02020603050405020304" pitchFamily="18" charset="0"/>
                <a:ea typeface="楷体_GB2312" panose="02010609030101010101"/>
              </a:rPr>
              <a:t>Allen Newell</a:t>
            </a:r>
            <a:r>
              <a:rPr lang="zh-CN" altLang="en-US" sz="2400" dirty="0">
                <a:solidFill>
                  <a:srgbClr val="0000CC"/>
                </a:solidFill>
                <a:latin typeface="Times New Roman" panose="02020603050405020304" pitchFamily="18" charset="0"/>
                <a:ea typeface="楷体_GB2312" panose="02010609030101010101"/>
              </a:rPr>
              <a:t>）和赫伯特．西蒙（</a:t>
            </a:r>
            <a:r>
              <a:rPr lang="en-US" altLang="zh-CN" sz="2400" b="1" dirty="0">
                <a:solidFill>
                  <a:srgbClr val="0000CC"/>
                </a:solidFill>
                <a:latin typeface="Times New Roman" panose="02020603050405020304" pitchFamily="18" charset="0"/>
                <a:ea typeface="楷体_GB2312" panose="02010609030101010101"/>
              </a:rPr>
              <a:t>Herbert Simon</a:t>
            </a:r>
            <a:r>
              <a:rPr lang="zh-CN" altLang="en-US" sz="2400" dirty="0">
                <a:solidFill>
                  <a:srgbClr val="0000CC"/>
                </a:solidFill>
                <a:latin typeface="Times New Roman" panose="02020603050405020304" pitchFamily="18" charset="0"/>
                <a:ea typeface="楷体_GB2312" panose="02010609030101010101"/>
              </a:rPr>
              <a:t>）等人于</a:t>
            </a:r>
            <a:r>
              <a:rPr lang="en-US" altLang="zh-CN" sz="2400" b="1" dirty="0">
                <a:solidFill>
                  <a:srgbClr val="0000CC"/>
                </a:solidFill>
                <a:latin typeface="Times New Roman" panose="02020603050405020304" pitchFamily="18" charset="0"/>
                <a:ea typeface="楷体_GB2312" panose="02010609030101010101"/>
              </a:rPr>
              <a:t>1960</a:t>
            </a:r>
            <a:r>
              <a:rPr lang="zh-CN" altLang="en-US" sz="2400" dirty="0">
                <a:solidFill>
                  <a:srgbClr val="0000CC"/>
                </a:solidFill>
                <a:latin typeface="Times New Roman" panose="02020603050405020304" pitchFamily="18" charset="0"/>
                <a:ea typeface="楷体_GB2312" panose="02010609030101010101"/>
              </a:rPr>
              <a:t>年研制了通用问题求解（</a:t>
            </a:r>
            <a:r>
              <a:rPr lang="en-US" altLang="zh-CN" sz="2400" b="1" dirty="0">
                <a:solidFill>
                  <a:srgbClr val="0000CC"/>
                </a:solidFill>
                <a:latin typeface="Times New Roman" panose="02020603050405020304" pitchFamily="18" charset="0"/>
                <a:ea typeface="楷体_GB2312" panose="02010609030101010101"/>
              </a:rPr>
              <a:t>general problem solving</a:t>
            </a:r>
            <a:r>
              <a:rPr lang="zh-CN" altLang="en-US" sz="2400" dirty="0">
                <a:solidFill>
                  <a:srgbClr val="0000CC"/>
                </a:solidFill>
                <a:latin typeface="Times New Roman" panose="02020603050405020304" pitchFamily="18" charset="0"/>
                <a:ea typeface="楷体_GB2312" panose="02010609030101010101"/>
              </a:rPr>
              <a:t>，</a:t>
            </a:r>
            <a:r>
              <a:rPr lang="en-US" altLang="zh-CN" sz="2400" b="1" dirty="0">
                <a:solidFill>
                  <a:srgbClr val="0000CC"/>
                </a:solidFill>
                <a:latin typeface="Times New Roman" panose="02020603050405020304" pitchFamily="18" charset="0"/>
                <a:ea typeface="楷体_GB2312" panose="02010609030101010101"/>
              </a:rPr>
              <a:t>GPS</a:t>
            </a:r>
            <a:r>
              <a:rPr lang="zh-CN" altLang="en-US" sz="2400" dirty="0">
                <a:solidFill>
                  <a:srgbClr val="0000CC"/>
                </a:solidFill>
                <a:latin typeface="Times New Roman" panose="02020603050405020304" pitchFamily="18" charset="0"/>
                <a:ea typeface="楷体_GB2312" panose="02010609030101010101"/>
              </a:rPr>
              <a:t>）程序。 </a:t>
            </a:r>
            <a:endParaRPr lang="zh-CN" altLang="en-US" sz="2400" dirty="0"/>
          </a:p>
        </p:txBody>
      </p:sp>
    </p:spTree>
    <p:extLst>
      <p:ext uri="{BB962C8B-B14F-4D97-AF65-F5344CB8AC3E}">
        <p14:creationId xmlns:p14="http://schemas.microsoft.com/office/powerpoint/2010/main" val="906382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B6E53B6-5A31-4C1B-85CF-7EA82036F35B}" type="slidenum">
              <a:rPr lang="en-US" altLang="zh-CN">
                <a:solidFill>
                  <a:srgbClr val="003399"/>
                </a:solidFill>
                <a:latin typeface="Times New Roman" panose="02020603050405020304" pitchFamily="18" charset="0"/>
              </a:rPr>
              <a:pPr algn="r"/>
              <a:t>22</a:t>
            </a:fld>
            <a:endParaRPr lang="en-US" altLang="zh-CN">
              <a:solidFill>
                <a:srgbClr val="003399"/>
              </a:solidFill>
              <a:latin typeface="Times New Roman" panose="02020603050405020304" pitchFamily="18" charset="0"/>
            </a:endParaRPr>
          </a:p>
        </p:txBody>
      </p:sp>
      <p:sp>
        <p:nvSpPr>
          <p:cNvPr id="2048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959CB22-E41E-4446-A348-6F0657F87F76}"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32482" name="Rectangle 2"/>
          <p:cNvSpPr>
            <a:spLocks noGrp="1"/>
          </p:cNvSpPr>
          <p:nvPr>
            <p:ph type="title"/>
          </p:nvPr>
        </p:nvSpPr>
        <p:spPr>
          <a:xfrm>
            <a:off x="246899" y="82550"/>
            <a:ext cx="8229600" cy="649288"/>
          </a:xfrm>
        </p:spPr>
        <p:txBody>
          <a:bodyPr>
            <a:normAutofit fontScale="90000"/>
          </a:bodyPr>
          <a:lstStyle/>
          <a:p>
            <a:pPr>
              <a:buFontTx/>
              <a:buChar char="•"/>
              <a:defRPr/>
            </a:pPr>
            <a:r>
              <a:rPr lang="en-US" altLang="zh-CN" b="1">
                <a:latin typeface="ˎ̥" charset="0"/>
              </a:rPr>
              <a:t> </a:t>
            </a:r>
            <a:r>
              <a:rPr lang="zh-CN" altLang="en-US" b="1">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a:extLst>
              <a:ext uri="{FF2B5EF4-FFF2-40B4-BE49-F238E27FC236}">
                <a16:creationId xmlns:a16="http://schemas.microsoft.com/office/drawing/2014/main" id="{4D35EBF6-D326-4379-8F54-E1A929A9E032}"/>
              </a:ext>
            </a:extLst>
          </p:cNvPr>
          <p:cNvSpPr/>
          <p:nvPr/>
        </p:nvSpPr>
        <p:spPr>
          <a:xfrm>
            <a:off x="539532" y="825987"/>
            <a:ext cx="2339102" cy="461665"/>
          </a:xfrm>
          <a:prstGeom prst="rect">
            <a:avLst/>
          </a:prstGeom>
        </p:spPr>
        <p:txBody>
          <a:bodyPr wrap="square">
            <a:spAutoFit/>
          </a:bodyPr>
          <a:lstStyle/>
          <a:p>
            <a:r>
              <a:rPr lang="en-US" altLang="zh-CN" sz="2400" b="1" dirty="0">
                <a:solidFill>
                  <a:srgbClr val="FF0000"/>
                </a:solidFill>
                <a:latin typeface="Times New Roman" panose="02020603050405020304" pitchFamily="18" charset="0"/>
              </a:rPr>
              <a:t>2. </a:t>
            </a:r>
            <a:r>
              <a:rPr lang="zh-CN" altLang="en-US" sz="2400" dirty="0">
                <a:solidFill>
                  <a:srgbClr val="FF0000"/>
                </a:solidFill>
                <a:latin typeface="Times New Roman" panose="02020603050405020304" pitchFamily="18" charset="0"/>
                <a:ea typeface="楷体_GB2312" panose="02010609030101010101"/>
              </a:rPr>
              <a:t>类人行为方法</a:t>
            </a:r>
            <a:endParaRPr lang="zh-CN" altLang="en-US" sz="2400" dirty="0"/>
          </a:p>
        </p:txBody>
      </p:sp>
      <p:sp>
        <p:nvSpPr>
          <p:cNvPr id="3" name="矩形 2">
            <a:extLst>
              <a:ext uri="{FF2B5EF4-FFF2-40B4-BE49-F238E27FC236}">
                <a16:creationId xmlns:a16="http://schemas.microsoft.com/office/drawing/2014/main" id="{85E2C17E-84E6-4D00-B291-7F0B2CC0D0F2}"/>
              </a:ext>
            </a:extLst>
          </p:cNvPr>
          <p:cNvSpPr/>
          <p:nvPr/>
        </p:nvSpPr>
        <p:spPr>
          <a:xfrm>
            <a:off x="918409" y="1381801"/>
            <a:ext cx="10668001" cy="4893647"/>
          </a:xfrm>
          <a:prstGeom prst="rect">
            <a:avLst/>
          </a:prstGeom>
        </p:spPr>
        <p:txBody>
          <a:bodyPr wrap="square">
            <a:spAutoFit/>
          </a:bodyPr>
          <a:lstStyle/>
          <a:p>
            <a:pPr marR="9820"/>
            <a:r>
              <a:rPr lang="zh-CN" altLang="en-US" sz="2400" dirty="0">
                <a:solidFill>
                  <a:srgbClr val="0000CC"/>
                </a:solidFill>
                <a:ea typeface="楷体_GB2312" panose="02010609030101010101"/>
              </a:rPr>
              <a:t>    类人行为方法也称为图灵测试方法，它是一种基于人类自身的智能去定义一个机器或系统是否具有智能的方法。</a:t>
            </a:r>
          </a:p>
          <a:p>
            <a:pPr marR="10220"/>
            <a:r>
              <a:rPr lang="zh-CN" altLang="en-US" sz="2400" dirty="0">
                <a:solidFill>
                  <a:srgbClr val="0000CC"/>
                </a:solidFill>
                <a:ea typeface="楷体_GB2312" panose="02010609030101010101"/>
              </a:rPr>
              <a:t>    典型代表是库兹韦勒（</a:t>
            </a:r>
            <a:r>
              <a:rPr lang="en-US" altLang="zh-CN" sz="2400" b="1" dirty="0">
                <a:solidFill>
                  <a:srgbClr val="0000CC"/>
                </a:solidFill>
                <a:latin typeface="Times New Roman" panose="02020603050405020304" pitchFamily="18" charset="0"/>
                <a:ea typeface="楷体_GB2312" panose="02010609030101010101"/>
              </a:rPr>
              <a:t>Kurzweil</a:t>
            </a:r>
            <a:r>
              <a:rPr lang="zh-CN" altLang="en-US" sz="2400" dirty="0">
                <a:solidFill>
                  <a:srgbClr val="0000CC"/>
                </a:solidFill>
                <a:latin typeface="Times New Roman" panose="02020603050405020304" pitchFamily="18" charset="0"/>
                <a:ea typeface="楷体_GB2312" panose="02010609030101010101"/>
              </a:rPr>
              <a:t>）于</a:t>
            </a:r>
            <a:r>
              <a:rPr lang="en-US" altLang="zh-CN" sz="2400" b="1" dirty="0">
                <a:solidFill>
                  <a:srgbClr val="0000CC"/>
                </a:solidFill>
                <a:latin typeface="Times New Roman" panose="02020603050405020304" pitchFamily="18" charset="0"/>
                <a:ea typeface="楷体_GB2312" panose="02010609030101010101"/>
              </a:rPr>
              <a:t>1990</a:t>
            </a:r>
            <a:r>
              <a:rPr lang="zh-CN" altLang="en-US" sz="2400" dirty="0">
                <a:solidFill>
                  <a:srgbClr val="0000CC"/>
                </a:solidFill>
                <a:latin typeface="Times New Roman" panose="02020603050405020304" pitchFamily="18" charset="0"/>
                <a:ea typeface="楷体_GB2312" panose="02010609030101010101"/>
              </a:rPr>
              <a:t>年提出的定义：人工智能是一种创建机器的技艺，这种机器能够执行需要人的智能才能完成的功能。</a:t>
            </a:r>
          </a:p>
          <a:p>
            <a:pPr marR="9820"/>
            <a:r>
              <a:rPr lang="zh-CN" altLang="en-US" sz="2400" dirty="0">
                <a:solidFill>
                  <a:srgbClr val="0000CC"/>
                </a:solidFill>
                <a:ea typeface="楷体_GB2312" panose="02010609030101010101"/>
              </a:rPr>
              <a:t>    按照图灵测试要求，一台计算机要能够通过，至少应该具有以下能力：</a:t>
            </a:r>
          </a:p>
          <a:p>
            <a:pPr marR="40400"/>
            <a:r>
              <a:rPr lang="en-US" altLang="zh-CN" sz="2400" b="1" dirty="0">
                <a:solidFill>
                  <a:srgbClr val="0000CC"/>
                </a:solidFill>
                <a:latin typeface="Times New Roman" panose="02020603050405020304" pitchFamily="18" charset="0"/>
                <a:ea typeface="楷体_GB2312" panose="02010609030101010101"/>
              </a:rPr>
              <a:t>    (1) </a:t>
            </a:r>
            <a:r>
              <a:rPr lang="zh-CN" altLang="en-US" sz="2400" dirty="0">
                <a:solidFill>
                  <a:srgbClr val="0000CC"/>
                </a:solidFill>
                <a:latin typeface="Times New Roman" panose="02020603050405020304" pitchFamily="18" charset="0"/>
                <a:ea typeface="楷体_GB2312" panose="02010609030101010101"/>
              </a:rPr>
              <a:t>自然语言处理。实现用自然语言与计算机的交流。</a:t>
            </a:r>
          </a:p>
          <a:p>
            <a:pPr marR="40400"/>
            <a:r>
              <a:rPr lang="en-US" altLang="zh-CN" sz="2400" b="1" dirty="0">
                <a:solidFill>
                  <a:srgbClr val="0000CC"/>
                </a:solidFill>
                <a:latin typeface="Times New Roman" panose="02020603050405020304" pitchFamily="18" charset="0"/>
                <a:ea typeface="楷体_GB2312" panose="02010609030101010101"/>
              </a:rPr>
              <a:t>    (2) </a:t>
            </a:r>
            <a:r>
              <a:rPr lang="zh-CN" altLang="en-US" sz="2400" dirty="0">
                <a:solidFill>
                  <a:srgbClr val="0000CC"/>
                </a:solidFill>
                <a:latin typeface="Times New Roman" panose="02020603050405020304" pitchFamily="18" charset="0"/>
                <a:ea typeface="楷体_GB2312" panose="02010609030101010101"/>
              </a:rPr>
              <a:t>知识表示。存储它所知道的或听到的知识或信息。</a:t>
            </a:r>
          </a:p>
          <a:p>
            <a:pPr marR="12220"/>
            <a:r>
              <a:rPr lang="en-US" altLang="zh-CN" sz="2400" b="1" dirty="0">
                <a:solidFill>
                  <a:srgbClr val="0000CC"/>
                </a:solidFill>
                <a:latin typeface="Times New Roman" panose="02020603050405020304" pitchFamily="18" charset="0"/>
                <a:ea typeface="楷体_GB2312" panose="02010609030101010101"/>
              </a:rPr>
              <a:t>    (3) </a:t>
            </a:r>
            <a:r>
              <a:rPr lang="zh-CN" altLang="en-US" sz="2400" dirty="0">
                <a:solidFill>
                  <a:srgbClr val="0000CC"/>
                </a:solidFill>
                <a:latin typeface="Times New Roman" panose="02020603050405020304" pitchFamily="18" charset="0"/>
                <a:ea typeface="楷体_GB2312" panose="02010609030101010101"/>
              </a:rPr>
              <a:t>自动推理。运用存储的知识或信息来回答问题，并提取新的结论。</a:t>
            </a:r>
          </a:p>
          <a:p>
            <a:pPr marR="32350"/>
            <a:r>
              <a:rPr lang="en-US" altLang="zh-CN" sz="2400" b="1" dirty="0">
                <a:solidFill>
                  <a:srgbClr val="0000CC"/>
                </a:solidFill>
                <a:latin typeface="Times New Roman" panose="02020603050405020304" pitchFamily="18" charset="0"/>
                <a:ea typeface="楷体_GB2312" panose="02010609030101010101"/>
              </a:rPr>
              <a:t>    (4) </a:t>
            </a:r>
            <a:r>
              <a:rPr lang="zh-CN" altLang="en-US" sz="2400" dirty="0">
                <a:solidFill>
                  <a:srgbClr val="0000CC"/>
                </a:solidFill>
                <a:latin typeface="Times New Roman" panose="02020603050405020304" pitchFamily="18" charset="0"/>
                <a:ea typeface="楷体_GB2312" panose="02010609030101010101"/>
              </a:rPr>
              <a:t>机器学习。能适应新的环境，并能自我获取新的知识。</a:t>
            </a:r>
          </a:p>
          <a:p>
            <a:pPr marR="9820"/>
            <a:r>
              <a:rPr lang="zh-CN" altLang="en-US" sz="2400" dirty="0">
                <a:solidFill>
                  <a:srgbClr val="0000CC"/>
                </a:solidFill>
                <a:ea typeface="楷体_GB2312" panose="02010609030101010101"/>
              </a:rPr>
              <a:t>    如果还需要测试被测对象利用视频信号的感知能力和传递接受物体的行为能力，即所谓的完全图灵测试，则计算机还应该具有如下能力：</a:t>
            </a:r>
          </a:p>
          <a:p>
            <a:r>
              <a:rPr lang="en-US" altLang="zh-CN" sz="2400" b="1" dirty="0">
                <a:solidFill>
                  <a:srgbClr val="0000CC"/>
                </a:solidFill>
                <a:latin typeface="Times New Roman" panose="02020603050405020304" pitchFamily="18" charset="0"/>
                <a:ea typeface="楷体_GB2312" panose="02010609030101010101"/>
              </a:rPr>
              <a:t>    (5) </a:t>
            </a:r>
            <a:r>
              <a:rPr lang="zh-CN" altLang="en-US" sz="2400" dirty="0">
                <a:solidFill>
                  <a:srgbClr val="0000CC"/>
                </a:solidFill>
                <a:latin typeface="Times New Roman" panose="02020603050405020304" pitchFamily="18" charset="0"/>
                <a:ea typeface="楷体_GB2312" panose="02010609030101010101"/>
              </a:rPr>
              <a:t>计算机视觉。可以感知物体。</a:t>
            </a:r>
          </a:p>
          <a:p>
            <a:pPr marR="63550"/>
            <a:r>
              <a:rPr lang="en-US" altLang="zh-CN" sz="2400" b="1" dirty="0">
                <a:solidFill>
                  <a:srgbClr val="0000CC"/>
                </a:solidFill>
                <a:latin typeface="Times New Roman" panose="02020603050405020304" pitchFamily="18" charset="0"/>
                <a:ea typeface="楷体_GB2312" panose="02010609030101010101"/>
              </a:rPr>
              <a:t>    (6) </a:t>
            </a:r>
            <a:r>
              <a:rPr lang="zh-CN" altLang="en-US" sz="2400" dirty="0">
                <a:solidFill>
                  <a:srgbClr val="0000CC"/>
                </a:solidFill>
                <a:latin typeface="Times New Roman" panose="02020603050405020304" pitchFamily="18" charset="0"/>
                <a:ea typeface="楷体_GB2312" panose="02010609030101010101"/>
              </a:rPr>
              <a:t>机器人技术。可以操纵和移动物体。 </a:t>
            </a:r>
            <a:endParaRPr lang="zh-CN" altLang="en-US" sz="2400" dirty="0"/>
          </a:p>
        </p:txBody>
      </p:sp>
    </p:spTree>
    <p:extLst>
      <p:ext uri="{BB962C8B-B14F-4D97-AF65-F5344CB8AC3E}">
        <p14:creationId xmlns:p14="http://schemas.microsoft.com/office/powerpoint/2010/main" val="309535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B6E53B6-5A31-4C1B-85CF-7EA82036F35B}" type="slidenum">
              <a:rPr lang="en-US" altLang="zh-CN">
                <a:solidFill>
                  <a:srgbClr val="003399"/>
                </a:solidFill>
                <a:latin typeface="Times New Roman" panose="02020603050405020304" pitchFamily="18" charset="0"/>
              </a:rPr>
              <a:pPr algn="r"/>
              <a:t>23</a:t>
            </a:fld>
            <a:endParaRPr lang="en-US" altLang="zh-CN">
              <a:solidFill>
                <a:srgbClr val="003399"/>
              </a:solidFill>
              <a:latin typeface="Times New Roman" panose="02020603050405020304" pitchFamily="18" charset="0"/>
            </a:endParaRPr>
          </a:p>
        </p:txBody>
      </p:sp>
      <p:sp>
        <p:nvSpPr>
          <p:cNvPr id="2048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959CB22-E41E-4446-A348-6F0657F87F76}"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32482" name="Rectangle 2"/>
          <p:cNvSpPr>
            <a:spLocks noGrp="1"/>
          </p:cNvSpPr>
          <p:nvPr>
            <p:ph type="title"/>
          </p:nvPr>
        </p:nvSpPr>
        <p:spPr>
          <a:xfrm>
            <a:off x="246899" y="82550"/>
            <a:ext cx="8229600" cy="649288"/>
          </a:xfrm>
        </p:spPr>
        <p:txBody>
          <a:bodyPr>
            <a:normAutofit fontScale="90000"/>
          </a:bodyPr>
          <a:lstStyle/>
          <a:p>
            <a:pPr>
              <a:buFontTx/>
              <a:buChar char="•"/>
              <a:defRPr/>
            </a:pPr>
            <a:r>
              <a:rPr lang="en-US" altLang="zh-CN" b="1">
                <a:latin typeface="ˎ̥" charset="0"/>
              </a:rPr>
              <a:t> </a:t>
            </a:r>
            <a:r>
              <a:rPr lang="zh-CN" altLang="en-US" b="1">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a:extLst>
              <a:ext uri="{FF2B5EF4-FFF2-40B4-BE49-F238E27FC236}">
                <a16:creationId xmlns:a16="http://schemas.microsoft.com/office/drawing/2014/main" id="{4D35EBF6-D326-4379-8F54-E1A929A9E032}"/>
              </a:ext>
            </a:extLst>
          </p:cNvPr>
          <p:cNvSpPr/>
          <p:nvPr/>
        </p:nvSpPr>
        <p:spPr>
          <a:xfrm>
            <a:off x="539532" y="825987"/>
            <a:ext cx="2339102" cy="461665"/>
          </a:xfrm>
          <a:prstGeom prst="rect">
            <a:avLst/>
          </a:prstGeom>
        </p:spPr>
        <p:txBody>
          <a:bodyPr wrap="square">
            <a:spAutoFit/>
          </a:bodyPr>
          <a:lstStyle/>
          <a:p>
            <a:r>
              <a:rPr lang="en-US" altLang="zh-CN" sz="2400" b="1" dirty="0">
                <a:solidFill>
                  <a:srgbClr val="FF0000"/>
                </a:solidFill>
                <a:latin typeface="Times New Roman" panose="02020603050405020304" pitchFamily="18" charset="0"/>
              </a:rPr>
              <a:t>3. </a:t>
            </a:r>
            <a:r>
              <a:rPr lang="zh-CN" altLang="en-US" sz="2400" b="1" dirty="0">
                <a:solidFill>
                  <a:srgbClr val="FF0000"/>
                </a:solidFill>
                <a:latin typeface="Times New Roman" panose="02020603050405020304" pitchFamily="18" charset="0"/>
              </a:rPr>
              <a:t>理性思维方法</a:t>
            </a:r>
            <a:endParaRPr lang="zh-CN" altLang="en-US" sz="2400" dirty="0"/>
          </a:p>
        </p:txBody>
      </p:sp>
      <p:sp>
        <p:nvSpPr>
          <p:cNvPr id="3" name="矩形 2">
            <a:extLst>
              <a:ext uri="{FF2B5EF4-FFF2-40B4-BE49-F238E27FC236}">
                <a16:creationId xmlns:a16="http://schemas.microsoft.com/office/drawing/2014/main" id="{85E2C17E-84E6-4D00-B291-7F0B2CC0D0F2}"/>
              </a:ext>
            </a:extLst>
          </p:cNvPr>
          <p:cNvSpPr/>
          <p:nvPr/>
        </p:nvSpPr>
        <p:spPr>
          <a:xfrm>
            <a:off x="918409" y="1381801"/>
            <a:ext cx="10668001" cy="4524315"/>
          </a:xfrm>
          <a:prstGeom prst="rect">
            <a:avLst/>
          </a:prstGeom>
        </p:spPr>
        <p:txBody>
          <a:bodyPr wrap="square">
            <a:spAutoFit/>
          </a:bodyPr>
          <a:lstStyle/>
          <a:p>
            <a:pPr marR="9820"/>
            <a:r>
              <a:rPr lang="zh-CN" altLang="en-US" sz="2400" dirty="0">
                <a:solidFill>
                  <a:srgbClr val="0000CC"/>
                </a:solidFill>
                <a:ea typeface="楷体_GB2312" panose="02010609030101010101"/>
              </a:rPr>
              <a:t>    理性思维方法亦称为思维法则方法，它是一种基于逻辑推理定义智能的方法。</a:t>
            </a:r>
          </a:p>
          <a:p>
            <a:pPr marR="9820"/>
            <a:r>
              <a:rPr lang="zh-CN" altLang="en-US" sz="2400" dirty="0">
                <a:solidFill>
                  <a:srgbClr val="0000CC"/>
                </a:solidFill>
                <a:ea typeface="楷体_GB2312" panose="02010609030101010101"/>
              </a:rPr>
              <a:t>    典型代表是查尼艾克（</a:t>
            </a:r>
            <a:r>
              <a:rPr lang="en-US" altLang="zh-CN" sz="2400" dirty="0" err="1">
                <a:solidFill>
                  <a:srgbClr val="0000CC"/>
                </a:solidFill>
                <a:ea typeface="楷体_GB2312" panose="02010609030101010101"/>
              </a:rPr>
              <a:t>E.Charniak</a:t>
            </a:r>
            <a:r>
              <a:rPr lang="zh-CN" altLang="en-US" sz="2400" dirty="0">
                <a:solidFill>
                  <a:srgbClr val="0000CC"/>
                </a:solidFill>
                <a:ea typeface="楷体_GB2312" panose="02010609030101010101"/>
              </a:rPr>
              <a:t>）和麦克德莫特（</a:t>
            </a:r>
            <a:r>
              <a:rPr lang="en-US" altLang="zh-CN" sz="2400" dirty="0" err="1">
                <a:solidFill>
                  <a:srgbClr val="0000CC"/>
                </a:solidFill>
                <a:ea typeface="楷体_GB2312" panose="02010609030101010101"/>
              </a:rPr>
              <a:t>D.McDermott</a:t>
            </a:r>
            <a:r>
              <a:rPr lang="zh-CN" altLang="en-US" sz="2400" dirty="0">
                <a:solidFill>
                  <a:srgbClr val="0000CC"/>
                </a:solidFill>
                <a:ea typeface="楷体_GB2312" panose="02010609030101010101"/>
              </a:rPr>
              <a:t>）于</a:t>
            </a:r>
            <a:r>
              <a:rPr lang="en-US" altLang="zh-CN" sz="2400" dirty="0">
                <a:solidFill>
                  <a:srgbClr val="0000CC"/>
                </a:solidFill>
                <a:ea typeface="楷体_GB2312" panose="02010609030101010101"/>
              </a:rPr>
              <a:t>1985</a:t>
            </a:r>
            <a:r>
              <a:rPr lang="zh-CN" altLang="en-US" sz="2400" dirty="0">
                <a:solidFill>
                  <a:srgbClr val="0000CC"/>
                </a:solidFill>
                <a:ea typeface="楷体_GB2312" panose="02010609030101010101"/>
              </a:rPr>
              <a:t>年提出的定义：人工智能是通过计算模型的使用来进行心智能力研究的。</a:t>
            </a:r>
          </a:p>
          <a:p>
            <a:pPr marR="9820"/>
            <a:r>
              <a:rPr lang="zh-CN" altLang="en-US" sz="2400" dirty="0">
                <a:solidFill>
                  <a:srgbClr val="0000CC"/>
                </a:solidFill>
                <a:ea typeface="楷体_GB2312" panose="02010609030101010101"/>
              </a:rPr>
              <a:t>    计算模型主要是指能“正确思维”的逻辑学模型。古希腊哲学家亚里士多德（</a:t>
            </a:r>
            <a:r>
              <a:rPr lang="en-US" altLang="zh-CN" sz="2400" dirty="0">
                <a:solidFill>
                  <a:srgbClr val="0000CC"/>
                </a:solidFill>
                <a:ea typeface="楷体_GB2312" panose="02010609030101010101"/>
              </a:rPr>
              <a:t>Aristotle</a:t>
            </a:r>
            <a:r>
              <a:rPr lang="zh-CN" altLang="en-US" sz="2400" dirty="0">
                <a:solidFill>
                  <a:srgbClr val="0000CC"/>
                </a:solidFill>
                <a:ea typeface="楷体_GB2312" panose="02010609030101010101"/>
              </a:rPr>
              <a:t>）是首先严格定义“正确思维”的人之一，他将其定义为“不能辩驳的推理过程”。例如，三段论推理方法。</a:t>
            </a:r>
          </a:p>
          <a:p>
            <a:pPr marR="9820"/>
            <a:r>
              <a:rPr lang="zh-CN" altLang="en-US" sz="2400" dirty="0">
                <a:solidFill>
                  <a:srgbClr val="0000CC"/>
                </a:solidFill>
                <a:ea typeface="楷体_GB2312" panose="02010609030101010101"/>
              </a:rPr>
              <a:t>    理性思维方法正是人工智能领域中所谓的逻辑主义观点，他们希望通过编制逻辑程序来建造智能系统。</a:t>
            </a:r>
            <a:endParaRPr lang="en-US" altLang="zh-CN" sz="2400" dirty="0">
              <a:solidFill>
                <a:srgbClr val="0000CC"/>
              </a:solidFill>
              <a:ea typeface="楷体_GB2312" panose="02010609030101010101"/>
            </a:endParaRPr>
          </a:p>
          <a:p>
            <a:pPr marR="9820"/>
            <a:endParaRPr lang="zh-CN" altLang="en-US" sz="2400" dirty="0">
              <a:solidFill>
                <a:srgbClr val="0000CC"/>
              </a:solidFill>
              <a:ea typeface="楷体_GB2312" panose="02010609030101010101"/>
            </a:endParaRPr>
          </a:p>
          <a:p>
            <a:pPr marR="9820"/>
            <a:r>
              <a:rPr lang="zh-CN" altLang="en-US" sz="2400" dirty="0">
                <a:solidFill>
                  <a:srgbClr val="0000CC"/>
                </a:solidFill>
                <a:ea typeface="楷体_GB2312" panose="02010609030101010101"/>
              </a:rPr>
              <a:t>    这种方法存在两个主要问题：第一，非形式的知识用形式的逻辑符号表示不易实现，尤其是对不确定的知识；第二，原则上可以解决的问题与实际解决问题之间存在较大差异，需要考虑推理过程的控制。</a:t>
            </a:r>
            <a:endParaRPr lang="zh-CN" altLang="en-US" sz="2400" dirty="0"/>
          </a:p>
        </p:txBody>
      </p:sp>
    </p:spTree>
    <p:extLst>
      <p:ext uri="{BB962C8B-B14F-4D97-AF65-F5344CB8AC3E}">
        <p14:creationId xmlns:p14="http://schemas.microsoft.com/office/powerpoint/2010/main" val="1480289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B6E53B6-5A31-4C1B-85CF-7EA82036F35B}" type="slidenum">
              <a:rPr lang="en-US" altLang="zh-CN">
                <a:solidFill>
                  <a:srgbClr val="003399"/>
                </a:solidFill>
                <a:latin typeface="Times New Roman" panose="02020603050405020304" pitchFamily="18" charset="0"/>
              </a:rPr>
              <a:pPr algn="r"/>
              <a:t>24</a:t>
            </a:fld>
            <a:endParaRPr lang="en-US" altLang="zh-CN">
              <a:solidFill>
                <a:srgbClr val="003399"/>
              </a:solidFill>
              <a:latin typeface="Times New Roman" panose="02020603050405020304" pitchFamily="18" charset="0"/>
            </a:endParaRPr>
          </a:p>
        </p:txBody>
      </p:sp>
      <p:sp>
        <p:nvSpPr>
          <p:cNvPr id="2048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959CB22-E41E-4446-A348-6F0657F87F76}"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32482" name="Rectangle 2"/>
          <p:cNvSpPr>
            <a:spLocks noGrp="1"/>
          </p:cNvSpPr>
          <p:nvPr>
            <p:ph type="title"/>
          </p:nvPr>
        </p:nvSpPr>
        <p:spPr>
          <a:xfrm>
            <a:off x="246899" y="82550"/>
            <a:ext cx="8229600" cy="649288"/>
          </a:xfrm>
        </p:spPr>
        <p:txBody>
          <a:bodyPr>
            <a:normAutofit fontScale="90000"/>
          </a:bodyPr>
          <a:lstStyle/>
          <a:p>
            <a:pPr>
              <a:buFontTx/>
              <a:buChar char="•"/>
              <a:defRPr/>
            </a:pPr>
            <a:r>
              <a:rPr lang="en-US" altLang="zh-CN" b="1">
                <a:latin typeface="ˎ̥" charset="0"/>
              </a:rPr>
              <a:t> </a:t>
            </a:r>
            <a:r>
              <a:rPr lang="zh-CN" altLang="en-US" b="1">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a:extLst>
              <a:ext uri="{FF2B5EF4-FFF2-40B4-BE49-F238E27FC236}">
                <a16:creationId xmlns:a16="http://schemas.microsoft.com/office/drawing/2014/main" id="{4D35EBF6-D326-4379-8F54-E1A929A9E032}"/>
              </a:ext>
            </a:extLst>
          </p:cNvPr>
          <p:cNvSpPr/>
          <p:nvPr/>
        </p:nvSpPr>
        <p:spPr>
          <a:xfrm>
            <a:off x="539532" y="731838"/>
            <a:ext cx="2339102" cy="461665"/>
          </a:xfrm>
          <a:prstGeom prst="rect">
            <a:avLst/>
          </a:prstGeom>
        </p:spPr>
        <p:txBody>
          <a:bodyPr wrap="square">
            <a:spAutoFit/>
          </a:bodyPr>
          <a:lstStyle/>
          <a:p>
            <a:r>
              <a:rPr lang="en-US" altLang="zh-CN" sz="2400" b="1" dirty="0">
                <a:solidFill>
                  <a:srgbClr val="FF0000"/>
                </a:solidFill>
                <a:latin typeface="Times New Roman" panose="02020603050405020304" pitchFamily="18" charset="0"/>
              </a:rPr>
              <a:t>4. </a:t>
            </a:r>
            <a:r>
              <a:rPr lang="zh-CN" altLang="en-US" sz="2400" b="1" dirty="0">
                <a:solidFill>
                  <a:srgbClr val="FF0000"/>
                </a:solidFill>
                <a:latin typeface="Times New Roman" panose="02020603050405020304" pitchFamily="18" charset="0"/>
              </a:rPr>
              <a:t>理性行为方法</a:t>
            </a:r>
            <a:endParaRPr lang="zh-CN" altLang="en-US" sz="2400" dirty="0"/>
          </a:p>
        </p:txBody>
      </p:sp>
      <p:sp>
        <p:nvSpPr>
          <p:cNvPr id="3" name="矩形 2">
            <a:extLst>
              <a:ext uri="{FF2B5EF4-FFF2-40B4-BE49-F238E27FC236}">
                <a16:creationId xmlns:a16="http://schemas.microsoft.com/office/drawing/2014/main" id="{85E2C17E-84E6-4D00-B291-7F0B2CC0D0F2}"/>
              </a:ext>
            </a:extLst>
          </p:cNvPr>
          <p:cNvSpPr/>
          <p:nvPr/>
        </p:nvSpPr>
        <p:spPr>
          <a:xfrm>
            <a:off x="761999" y="1227767"/>
            <a:ext cx="10668001" cy="5632311"/>
          </a:xfrm>
          <a:prstGeom prst="rect">
            <a:avLst/>
          </a:prstGeom>
        </p:spPr>
        <p:txBody>
          <a:bodyPr wrap="square">
            <a:spAutoFit/>
          </a:bodyPr>
          <a:lstStyle/>
          <a:p>
            <a:pPr marR="9820"/>
            <a:r>
              <a:rPr lang="zh-CN" altLang="en-US" sz="2400" dirty="0">
                <a:solidFill>
                  <a:srgbClr val="0000CC"/>
                </a:solidFill>
                <a:ea typeface="楷体_GB2312" panose="02010609030101010101"/>
              </a:rPr>
              <a:t>    理性行为方法亦称为理性智能体方法，它是一种基于智能体定义智能的方法。</a:t>
            </a:r>
          </a:p>
          <a:p>
            <a:pPr marR="9820"/>
            <a:r>
              <a:rPr lang="zh-CN" altLang="en-US" sz="2400" dirty="0">
                <a:solidFill>
                  <a:srgbClr val="0000CC"/>
                </a:solidFill>
                <a:ea typeface="楷体_GB2312" panose="02010609030101010101"/>
              </a:rPr>
              <a:t>    典型代表是尼尔森（</a:t>
            </a:r>
            <a:r>
              <a:rPr lang="en-US" altLang="zh-CN" sz="2400" dirty="0" err="1">
                <a:solidFill>
                  <a:srgbClr val="0000CC"/>
                </a:solidFill>
                <a:ea typeface="楷体_GB2312" panose="02010609030101010101"/>
              </a:rPr>
              <a:t>N.J.Nilsson</a:t>
            </a:r>
            <a:r>
              <a:rPr lang="zh-CN" altLang="en-US" sz="2400" dirty="0">
                <a:solidFill>
                  <a:srgbClr val="0000CC"/>
                </a:solidFill>
                <a:ea typeface="楷体_GB2312" panose="02010609030101010101"/>
              </a:rPr>
              <a:t>）于</a:t>
            </a:r>
            <a:r>
              <a:rPr lang="en-US" altLang="zh-CN" sz="2400" dirty="0">
                <a:solidFill>
                  <a:srgbClr val="0000CC"/>
                </a:solidFill>
                <a:ea typeface="楷体_GB2312" panose="02010609030101010101"/>
              </a:rPr>
              <a:t>1998</a:t>
            </a:r>
            <a:r>
              <a:rPr lang="zh-CN" altLang="en-US" sz="2400" dirty="0">
                <a:solidFill>
                  <a:srgbClr val="0000CC"/>
                </a:solidFill>
                <a:ea typeface="楷体_GB2312" panose="02010609030101010101"/>
              </a:rPr>
              <a:t>年提出的定义：人工智能关心的是人工制品中的智能行为。</a:t>
            </a:r>
          </a:p>
          <a:p>
            <a:pPr marR="9820"/>
            <a:r>
              <a:rPr lang="zh-CN" altLang="en-US" sz="2400" dirty="0">
                <a:solidFill>
                  <a:srgbClr val="0000CC"/>
                </a:solidFill>
                <a:ea typeface="楷体_GB2312" panose="02010609030101010101"/>
              </a:rPr>
              <a:t>    这里的人工制品主要是指能够感知环境、适应变化、自主操作、执行动作的理性智能体（</a:t>
            </a:r>
            <a:r>
              <a:rPr lang="en-US" altLang="zh-CN" sz="2400" dirty="0">
                <a:solidFill>
                  <a:srgbClr val="0000CC"/>
                </a:solidFill>
                <a:ea typeface="楷体_GB2312" panose="02010609030101010101"/>
              </a:rPr>
              <a:t>Agent</a:t>
            </a:r>
            <a:r>
              <a:rPr lang="zh-CN" altLang="en-US" sz="2400" dirty="0">
                <a:solidFill>
                  <a:srgbClr val="0000CC"/>
                </a:solidFill>
                <a:ea typeface="楷体_GB2312" panose="02010609030101010101"/>
              </a:rPr>
              <a:t>）。按照这种方法，可以认为人工智能就是研究和建造理性智能体。</a:t>
            </a:r>
          </a:p>
          <a:p>
            <a:pPr marR="9820"/>
            <a:r>
              <a:rPr lang="zh-CN" altLang="en-US" sz="2400" dirty="0">
                <a:solidFill>
                  <a:srgbClr val="FF0000"/>
                </a:solidFill>
                <a:ea typeface="楷体_GB2312" panose="02010609030101010101"/>
              </a:rPr>
              <a:t>    理性行为方法与理性思维方法的关系：</a:t>
            </a:r>
          </a:p>
          <a:p>
            <a:pPr marR="9820"/>
            <a:r>
              <a:rPr lang="zh-CN" altLang="en-US" sz="2400" dirty="0">
                <a:solidFill>
                  <a:srgbClr val="0000CC"/>
                </a:solidFill>
                <a:ea typeface="楷体_GB2312" panose="02010609030101010101"/>
              </a:rPr>
              <a:t>    首先，理性行为和理性思维强调的重点不同。理性思维方法强调的是正确思维，而理性行为方法强调的则是理性行动。</a:t>
            </a:r>
          </a:p>
          <a:p>
            <a:pPr marR="9820"/>
            <a:r>
              <a:rPr lang="zh-CN" altLang="en-US" sz="2400" dirty="0">
                <a:solidFill>
                  <a:srgbClr val="0000CC"/>
                </a:solidFill>
                <a:ea typeface="楷体_GB2312" panose="02010609030101010101"/>
              </a:rPr>
              <a:t>    其次，理性行为可以依据理性思维进行。例如，对一些能够通过理性思维能够做出正确结论的事情，实现理性行为的途径往往是先通过逻辑推理得出该行为能达到的目标和结论，然后再付诸实施。</a:t>
            </a:r>
          </a:p>
          <a:p>
            <a:pPr marR="9820"/>
            <a:r>
              <a:rPr lang="zh-CN" altLang="en-US" sz="2400" dirty="0">
                <a:solidFill>
                  <a:srgbClr val="0000CC"/>
                </a:solidFill>
                <a:ea typeface="楷体_GB2312" panose="02010609030101010101"/>
              </a:rPr>
              <a:t>    再其次，理性行为不一定要依据理性思维进行。例如，对有些事情，即使理性思维无法证明哪些行为是正确的，而其它行为是错误的，理性行为也必须有所行动。</a:t>
            </a:r>
            <a:endParaRPr lang="zh-CN" altLang="en-US" sz="2400" dirty="0"/>
          </a:p>
        </p:txBody>
      </p:sp>
    </p:spTree>
    <p:extLst>
      <p:ext uri="{BB962C8B-B14F-4D97-AF65-F5344CB8AC3E}">
        <p14:creationId xmlns:p14="http://schemas.microsoft.com/office/powerpoint/2010/main" val="688629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048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B6E53B6-5A31-4C1B-85CF-7EA82036F35B}" type="slidenum">
              <a:rPr lang="en-US" altLang="zh-CN">
                <a:solidFill>
                  <a:srgbClr val="003399"/>
                </a:solidFill>
                <a:latin typeface="Times New Roman" panose="02020603050405020304" pitchFamily="18" charset="0"/>
              </a:rPr>
              <a:pPr algn="r"/>
              <a:t>25</a:t>
            </a:fld>
            <a:endParaRPr lang="en-US" altLang="zh-CN">
              <a:solidFill>
                <a:srgbClr val="003399"/>
              </a:solidFill>
              <a:latin typeface="Times New Roman" panose="02020603050405020304" pitchFamily="18" charset="0"/>
            </a:endParaRPr>
          </a:p>
        </p:txBody>
      </p:sp>
      <p:sp>
        <p:nvSpPr>
          <p:cNvPr id="2048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959CB22-E41E-4446-A348-6F0657F87F76}"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32482" name="Rectangle 2"/>
          <p:cNvSpPr>
            <a:spLocks noGrp="1"/>
          </p:cNvSpPr>
          <p:nvPr>
            <p:ph type="title"/>
          </p:nvPr>
        </p:nvSpPr>
        <p:spPr>
          <a:xfrm>
            <a:off x="162678" y="828616"/>
            <a:ext cx="8229600" cy="649288"/>
          </a:xfrm>
        </p:spPr>
        <p:txBody>
          <a:bodyPr>
            <a:normAutofit fontScale="90000"/>
          </a:bodyPr>
          <a:lstStyle/>
          <a:p>
            <a:pPr>
              <a:buFontTx/>
              <a:buChar char="•"/>
              <a:defRPr/>
            </a:pPr>
            <a:r>
              <a:rPr lang="en-US" altLang="zh-CN" b="1" dirty="0">
                <a:latin typeface="ˎ̥" charset="0"/>
              </a:rPr>
              <a:t> </a:t>
            </a:r>
            <a:r>
              <a:rPr lang="zh-CN" altLang="en-US" b="1" dirty="0">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a:extLst>
              <a:ext uri="{FF2B5EF4-FFF2-40B4-BE49-F238E27FC236}">
                <a16:creationId xmlns:a16="http://schemas.microsoft.com/office/drawing/2014/main" id="{4D35EBF6-D326-4379-8F54-E1A929A9E032}"/>
              </a:ext>
            </a:extLst>
          </p:cNvPr>
          <p:cNvSpPr/>
          <p:nvPr/>
        </p:nvSpPr>
        <p:spPr>
          <a:xfrm>
            <a:off x="882314" y="1797269"/>
            <a:ext cx="2339102" cy="461665"/>
          </a:xfrm>
          <a:prstGeom prst="rect">
            <a:avLst/>
          </a:prstGeom>
        </p:spPr>
        <p:txBody>
          <a:bodyPr wrap="square">
            <a:spAutoFit/>
          </a:bodyPr>
          <a:lstStyle/>
          <a:p>
            <a:r>
              <a:rPr lang="zh-CN" altLang="en-US" sz="2400" b="1" dirty="0">
                <a:solidFill>
                  <a:srgbClr val="FF0000"/>
                </a:solidFill>
                <a:latin typeface="Times New Roman" panose="02020603050405020304" pitchFamily="18" charset="0"/>
              </a:rPr>
              <a:t>上述</a:t>
            </a:r>
            <a:r>
              <a:rPr lang="en-US" altLang="zh-CN" sz="2400" b="1" dirty="0">
                <a:solidFill>
                  <a:srgbClr val="FF0000"/>
                </a:solidFill>
                <a:latin typeface="Times New Roman" panose="02020603050405020304" pitchFamily="18" charset="0"/>
              </a:rPr>
              <a:t>4</a:t>
            </a:r>
            <a:r>
              <a:rPr lang="zh-CN" altLang="en-US" sz="2400" b="1" dirty="0">
                <a:solidFill>
                  <a:srgbClr val="FF0000"/>
                </a:solidFill>
                <a:latin typeface="Times New Roman" panose="02020603050405020304" pitchFamily="18" charset="0"/>
              </a:rPr>
              <a:t>种方法</a:t>
            </a:r>
            <a:endParaRPr lang="zh-CN" altLang="en-US" sz="2400" dirty="0"/>
          </a:p>
        </p:txBody>
      </p:sp>
      <p:sp>
        <p:nvSpPr>
          <p:cNvPr id="3" name="矩形 2">
            <a:extLst>
              <a:ext uri="{FF2B5EF4-FFF2-40B4-BE49-F238E27FC236}">
                <a16:creationId xmlns:a16="http://schemas.microsoft.com/office/drawing/2014/main" id="{85E2C17E-84E6-4D00-B291-7F0B2CC0D0F2}"/>
              </a:ext>
            </a:extLst>
          </p:cNvPr>
          <p:cNvSpPr/>
          <p:nvPr/>
        </p:nvSpPr>
        <p:spPr>
          <a:xfrm>
            <a:off x="882314" y="2578299"/>
            <a:ext cx="10198770" cy="2677656"/>
          </a:xfrm>
          <a:prstGeom prst="rect">
            <a:avLst/>
          </a:prstGeom>
        </p:spPr>
        <p:txBody>
          <a:bodyPr wrap="square">
            <a:spAutoFit/>
          </a:bodyPr>
          <a:lstStyle/>
          <a:p>
            <a:pPr marR="9820"/>
            <a:r>
              <a:rPr lang="zh-CN" altLang="en-US" sz="2400" dirty="0">
                <a:solidFill>
                  <a:srgbClr val="0000CC"/>
                </a:solidFill>
                <a:ea typeface="楷体_GB2312" panose="02010609030101010101"/>
              </a:rPr>
              <a:t>    都有人做了很多工作，当然在以人为中心的方法和以理性为中心的方法之间也存在着一定的争议。例如</a:t>
            </a:r>
            <a:endParaRPr lang="en-US" altLang="zh-CN" sz="2400" dirty="0">
              <a:solidFill>
                <a:srgbClr val="0000CC"/>
              </a:solidFill>
              <a:ea typeface="楷体_GB2312" panose="02010609030101010101"/>
            </a:endParaRPr>
          </a:p>
          <a:p>
            <a:pPr marR="9820"/>
            <a:endParaRPr lang="zh-CN" altLang="en-US" sz="2400" dirty="0">
              <a:solidFill>
                <a:srgbClr val="0000CC"/>
              </a:solidFill>
              <a:ea typeface="楷体_GB2312" panose="02010609030101010101"/>
            </a:endParaRPr>
          </a:p>
          <a:p>
            <a:pPr marR="9820"/>
            <a:r>
              <a:rPr lang="zh-CN" altLang="en-US" sz="2400" dirty="0">
                <a:solidFill>
                  <a:srgbClr val="0000CC"/>
                </a:solidFill>
                <a:ea typeface="楷体_GB2312" panose="02010609030101010101"/>
              </a:rPr>
              <a:t>    以人为中心的方法是一种经验科学，它需要涉及到很多假设和实验证实。</a:t>
            </a:r>
          </a:p>
          <a:p>
            <a:pPr marR="9820"/>
            <a:r>
              <a:rPr lang="zh-CN" altLang="en-US" sz="2400" dirty="0">
                <a:solidFill>
                  <a:srgbClr val="0000CC"/>
                </a:solidFill>
                <a:ea typeface="楷体_GB2312" panose="02010609030101010101"/>
              </a:rPr>
              <a:t>    </a:t>
            </a:r>
            <a:endParaRPr lang="en-US" altLang="zh-CN" sz="2400" dirty="0">
              <a:solidFill>
                <a:srgbClr val="0000CC"/>
              </a:solidFill>
              <a:ea typeface="楷体_GB2312" panose="02010609030101010101"/>
            </a:endParaRPr>
          </a:p>
          <a:p>
            <a:pPr marR="9820"/>
            <a:r>
              <a:rPr lang="en-US" altLang="zh-CN" sz="2400" dirty="0">
                <a:solidFill>
                  <a:srgbClr val="0000CC"/>
                </a:solidFill>
                <a:ea typeface="楷体_GB2312" panose="02010609030101010101"/>
              </a:rPr>
              <a:t>    </a:t>
            </a:r>
            <a:r>
              <a:rPr lang="zh-CN" altLang="en-US" sz="2400" dirty="0">
                <a:solidFill>
                  <a:srgbClr val="0000CC"/>
                </a:solidFill>
                <a:ea typeface="楷体_GB2312" panose="02010609030101010101"/>
              </a:rPr>
              <a:t>以理性为中心的方法则涉及到把数学与工程相结合</a:t>
            </a:r>
            <a:endParaRPr lang="en-US" altLang="zh-CN" sz="2400" dirty="0">
              <a:solidFill>
                <a:srgbClr val="0000CC"/>
              </a:solidFill>
              <a:ea typeface="楷体_GB2312" panose="02010609030101010101"/>
            </a:endParaRPr>
          </a:p>
          <a:p>
            <a:pPr marR="9820"/>
            <a:endParaRPr lang="zh-CN" altLang="en-US" sz="2400" dirty="0"/>
          </a:p>
        </p:txBody>
      </p:sp>
    </p:spTree>
    <p:extLst>
      <p:ext uri="{BB962C8B-B14F-4D97-AF65-F5344CB8AC3E}">
        <p14:creationId xmlns:p14="http://schemas.microsoft.com/office/powerpoint/2010/main" val="246770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B6E53B6-5A31-4C1B-85CF-7EA82036F35B}" type="slidenum">
              <a:rPr lang="en-US" altLang="zh-CN">
                <a:solidFill>
                  <a:srgbClr val="003399"/>
                </a:solidFill>
                <a:latin typeface="Times New Roman" panose="02020603050405020304" pitchFamily="18" charset="0"/>
              </a:rPr>
              <a:pPr algn="r"/>
              <a:t>26</a:t>
            </a:fld>
            <a:endParaRPr lang="en-US" altLang="zh-CN" dirty="0">
              <a:solidFill>
                <a:srgbClr val="003399"/>
              </a:solidFill>
              <a:latin typeface="Times New Roman" panose="02020603050405020304" pitchFamily="18" charset="0"/>
            </a:endParaRPr>
          </a:p>
        </p:txBody>
      </p:sp>
      <p:sp>
        <p:nvSpPr>
          <p:cNvPr id="2048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E959CB22-E41E-4446-A348-6F0657F87F76}"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32482" name="Rectangle 2"/>
          <p:cNvSpPr>
            <a:spLocks noGrp="1"/>
          </p:cNvSpPr>
          <p:nvPr>
            <p:ph type="title"/>
          </p:nvPr>
        </p:nvSpPr>
        <p:spPr>
          <a:xfrm>
            <a:off x="246899" y="566680"/>
            <a:ext cx="8229600" cy="649288"/>
          </a:xfrm>
        </p:spPr>
        <p:txBody>
          <a:bodyPr>
            <a:normAutofit fontScale="90000"/>
          </a:bodyPr>
          <a:lstStyle/>
          <a:p>
            <a:pPr>
              <a:buFontTx/>
              <a:buChar char="•"/>
              <a:defRPr/>
            </a:pPr>
            <a:r>
              <a:rPr lang="en-US" altLang="zh-CN" b="1" dirty="0">
                <a:latin typeface="ˎ̥" charset="0"/>
              </a:rPr>
              <a:t> </a:t>
            </a:r>
            <a:r>
              <a:rPr lang="zh-CN" altLang="en-US" b="1" dirty="0">
                <a:latin typeface="ˎ̥" charset="0"/>
              </a:rPr>
              <a:t>什么是人工智能？</a:t>
            </a:r>
            <a:endParaRPr lang="zh-CN" altLang="en-US" sz="2800" b="1" dirty="0">
              <a:solidFill>
                <a:schemeClr val="hlink"/>
              </a:solidFill>
              <a:latin typeface="Arial" panose="020B0604020202020204" pitchFamily="34" charset="0"/>
            </a:endParaRPr>
          </a:p>
        </p:txBody>
      </p:sp>
      <p:sp>
        <p:nvSpPr>
          <p:cNvPr id="2" name="矩形 1">
            <a:extLst>
              <a:ext uri="{FF2B5EF4-FFF2-40B4-BE49-F238E27FC236}">
                <a16:creationId xmlns:a16="http://schemas.microsoft.com/office/drawing/2014/main" id="{4D35EBF6-D326-4379-8F54-E1A929A9E032}"/>
              </a:ext>
            </a:extLst>
          </p:cNvPr>
          <p:cNvSpPr/>
          <p:nvPr/>
        </p:nvSpPr>
        <p:spPr>
          <a:xfrm>
            <a:off x="647816" y="1430187"/>
            <a:ext cx="2339102" cy="461665"/>
          </a:xfrm>
          <a:prstGeom prst="rect">
            <a:avLst/>
          </a:prstGeom>
        </p:spPr>
        <p:txBody>
          <a:bodyPr wrap="square">
            <a:spAutoFit/>
          </a:bodyPr>
          <a:lstStyle/>
          <a:p>
            <a:r>
              <a:rPr lang="zh-CN" altLang="en-US" sz="2400" b="1" dirty="0">
                <a:solidFill>
                  <a:srgbClr val="FF0000"/>
                </a:solidFill>
                <a:latin typeface="Times New Roman" panose="02020603050405020304" pitchFamily="18" charset="0"/>
              </a:rPr>
              <a:t>总结</a:t>
            </a:r>
            <a:endParaRPr lang="zh-CN" altLang="en-US" sz="2400" dirty="0"/>
          </a:p>
        </p:txBody>
      </p:sp>
      <p:sp>
        <p:nvSpPr>
          <p:cNvPr id="3" name="矩形 2">
            <a:extLst>
              <a:ext uri="{FF2B5EF4-FFF2-40B4-BE49-F238E27FC236}">
                <a16:creationId xmlns:a16="http://schemas.microsoft.com/office/drawing/2014/main" id="{85E2C17E-84E6-4D00-B291-7F0B2CC0D0F2}"/>
              </a:ext>
            </a:extLst>
          </p:cNvPr>
          <p:cNvSpPr/>
          <p:nvPr/>
        </p:nvSpPr>
        <p:spPr>
          <a:xfrm>
            <a:off x="858252" y="1988961"/>
            <a:ext cx="10668001" cy="3785652"/>
          </a:xfrm>
          <a:prstGeom prst="rect">
            <a:avLst/>
          </a:prstGeom>
        </p:spPr>
        <p:txBody>
          <a:bodyPr wrap="square">
            <a:spAutoFit/>
          </a:bodyPr>
          <a:lstStyle/>
          <a:p>
            <a:pPr marR="9820"/>
            <a:r>
              <a:rPr lang="zh-CN" altLang="en-US" sz="2400" dirty="0">
                <a:solidFill>
                  <a:srgbClr val="A4001F"/>
                </a:solidFill>
                <a:ea typeface="楷体_GB2312" panose="02010609030101010101"/>
              </a:rPr>
              <a:t>人工智能的一般解释：</a:t>
            </a:r>
            <a:endParaRPr lang="en-US" altLang="zh-CN" sz="2400" dirty="0">
              <a:solidFill>
                <a:srgbClr val="A4001F"/>
              </a:solidFill>
              <a:ea typeface="楷体_GB2312" panose="02010609030101010101"/>
            </a:endParaRPr>
          </a:p>
          <a:p>
            <a:pPr marR="9820"/>
            <a:endParaRPr lang="zh-CN" altLang="en-US" sz="2400" dirty="0">
              <a:solidFill>
                <a:srgbClr val="A4001F"/>
              </a:solidFill>
              <a:ea typeface="楷体_GB2312" panose="02010609030101010101"/>
            </a:endParaRPr>
          </a:p>
          <a:p>
            <a:pPr marR="9820"/>
            <a:r>
              <a:rPr lang="zh-CN" altLang="en-US" sz="2400" dirty="0">
                <a:solidFill>
                  <a:srgbClr val="0000CC"/>
                </a:solidFill>
                <a:ea typeface="楷体_GB2312" panose="02010609030101010101"/>
              </a:rPr>
              <a:t>    从能力的角度：人工智能是指用人工的方法在机器（计算机）上实现的智能。是智能机器所执行的通常与人类智能有关的功能，如判断、推理、证明、识别、感知、理解、设计、思考、规划、学习和问题求解等思维活动。</a:t>
            </a:r>
            <a:endParaRPr lang="en-US" altLang="zh-CN" sz="2400" dirty="0">
              <a:solidFill>
                <a:srgbClr val="0000CC"/>
              </a:solidFill>
              <a:ea typeface="楷体_GB2312" panose="02010609030101010101"/>
            </a:endParaRPr>
          </a:p>
          <a:p>
            <a:pPr marR="9820"/>
            <a:endParaRPr lang="zh-CN" altLang="en-US" sz="2400" dirty="0">
              <a:solidFill>
                <a:srgbClr val="0000CC"/>
              </a:solidFill>
              <a:ea typeface="楷体_GB2312" panose="02010609030101010101"/>
            </a:endParaRPr>
          </a:p>
          <a:p>
            <a:pPr>
              <a:buFont typeface="Wingdings" panose="05000000000000000000" pitchFamily="2" charset="2"/>
              <a:buNone/>
            </a:pPr>
            <a:r>
              <a:rPr lang="zh-CN" altLang="en-US" sz="2400" dirty="0">
                <a:solidFill>
                  <a:srgbClr val="0000CC"/>
                </a:solidFill>
                <a:ea typeface="楷体_GB2312" panose="02010609030101010101"/>
              </a:rPr>
              <a:t>    从学科的角度：人工智能是一门研究如何构造智能机器或智能系统，去模拟、延伸和扩展人类智能的学科。是计算机科学中涉及研究、设计和应用智能机器的一个分支。</a:t>
            </a:r>
            <a:endParaRPr lang="en-US" altLang="zh-CN" sz="2400" dirty="0">
              <a:solidFill>
                <a:srgbClr val="0000CC"/>
              </a:solidFill>
              <a:ea typeface="楷体_GB2312" panose="02010609030101010101"/>
            </a:endParaRPr>
          </a:p>
          <a:p>
            <a:pPr marR="9820"/>
            <a:endParaRPr lang="zh-CN" altLang="en-US" sz="2400" dirty="0"/>
          </a:p>
        </p:txBody>
      </p:sp>
    </p:spTree>
    <p:extLst>
      <p:ext uri="{BB962C8B-B14F-4D97-AF65-F5344CB8AC3E}">
        <p14:creationId xmlns:p14="http://schemas.microsoft.com/office/powerpoint/2010/main" val="2338960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82AE726-F076-4E01-A6A9-DB324C8E2F8F}" type="slidenum">
              <a:rPr lang="en-US" altLang="zh-CN">
                <a:solidFill>
                  <a:srgbClr val="003399"/>
                </a:solidFill>
                <a:latin typeface="Times New Roman" panose="02020603050405020304" pitchFamily="18" charset="0"/>
              </a:rPr>
              <a:pPr algn="r"/>
              <a:t>27</a:t>
            </a:fld>
            <a:endParaRPr lang="en-US" altLang="zh-CN">
              <a:solidFill>
                <a:srgbClr val="003399"/>
              </a:solidFill>
              <a:latin typeface="Times New Roman" panose="02020603050405020304" pitchFamily="18" charset="0"/>
            </a:endParaRPr>
          </a:p>
        </p:txBody>
      </p:sp>
      <p:sp>
        <p:nvSpPr>
          <p:cNvPr id="4096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599EB689-00CE-4108-A0F8-15A76C3B40A7}"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7362" name="Rectangle 2"/>
          <p:cNvSpPr>
            <a:spLocks noGrp="1"/>
          </p:cNvSpPr>
          <p:nvPr>
            <p:ph type="title"/>
          </p:nvPr>
        </p:nvSpPr>
        <p:spPr>
          <a:xfrm>
            <a:off x="1919288" y="765175"/>
            <a:ext cx="8229600" cy="649288"/>
          </a:xfrm>
        </p:spPr>
        <p:txBody>
          <a:bodyPr>
            <a:normAutofit fontScale="90000"/>
          </a:bodyPr>
          <a:lstStyle/>
          <a:p>
            <a:pPr>
              <a:defRPr/>
            </a:pPr>
            <a:r>
              <a:rPr lang="en-US" altLang="zh-CN"/>
              <a:t>1.1.2  AI</a:t>
            </a:r>
            <a:r>
              <a:rPr lang="zh-CN" altLang="en-US"/>
              <a:t>的研究意义</a:t>
            </a:r>
          </a:p>
        </p:txBody>
      </p:sp>
      <p:sp>
        <p:nvSpPr>
          <p:cNvPr id="40965" name="Rectangle 3"/>
          <p:cNvSpPr>
            <a:spLocks noGrp="1"/>
          </p:cNvSpPr>
          <p:nvPr>
            <p:ph type="body" idx="1"/>
          </p:nvPr>
        </p:nvSpPr>
        <p:spPr>
          <a:xfrm>
            <a:off x="1620297" y="1927225"/>
            <a:ext cx="8951406" cy="4525963"/>
          </a:xfrm>
        </p:spPr>
        <p:txBody>
          <a:bodyPr/>
          <a:lstStyle/>
          <a:p>
            <a:pPr lvl="1">
              <a:lnSpc>
                <a:spcPct val="140000"/>
              </a:lnSpc>
              <a:buFont typeface="Wingdings" panose="05000000000000000000" pitchFamily="2" charset="2"/>
              <a:buChar char="v"/>
            </a:pPr>
            <a:r>
              <a:rPr lang="en-US" altLang="zh-CN" sz="3200" dirty="0"/>
              <a:t> </a:t>
            </a:r>
            <a:r>
              <a:rPr lang="zh-CN" altLang="en-US" sz="3200" dirty="0"/>
              <a:t>研究人工智能是当前信息化社会的迫切要求。</a:t>
            </a:r>
          </a:p>
          <a:p>
            <a:pPr lvl="1">
              <a:lnSpc>
                <a:spcPct val="140000"/>
              </a:lnSpc>
              <a:buFont typeface="Wingdings" panose="05000000000000000000" pitchFamily="2" charset="2"/>
              <a:buChar char="v"/>
            </a:pPr>
            <a:r>
              <a:rPr lang="zh-CN" altLang="en-US" sz="3200" dirty="0"/>
              <a:t> 智能化也是自动化发展的必然趋势。</a:t>
            </a:r>
          </a:p>
          <a:p>
            <a:pPr lvl="1">
              <a:lnSpc>
                <a:spcPct val="140000"/>
              </a:lnSpc>
              <a:buFont typeface="Wingdings" panose="05000000000000000000" pitchFamily="2" charset="2"/>
              <a:buChar char="v"/>
            </a:pPr>
            <a:r>
              <a:rPr lang="zh-CN" altLang="en-US" sz="3200" dirty="0"/>
              <a:t> 探索人类自身智能的奥秘，发现自然智能的渊源。</a:t>
            </a:r>
          </a:p>
          <a:p>
            <a:pPr lvl="1"/>
            <a:endParaRPr lang="en-US" altLang="zh-CN" dirty="0"/>
          </a:p>
        </p:txBody>
      </p:sp>
    </p:spTree>
    <p:extLst>
      <p:ext uri="{BB962C8B-B14F-4D97-AF65-F5344CB8AC3E}">
        <p14:creationId xmlns:p14="http://schemas.microsoft.com/office/powerpoint/2010/main" val="510861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7C9A083E-B2DC-4E94-BEE2-5EB56D9E6429}" type="slidenum">
              <a:rPr lang="en-US" altLang="zh-CN">
                <a:solidFill>
                  <a:srgbClr val="003399"/>
                </a:solidFill>
                <a:latin typeface="Times New Roman" panose="02020603050405020304" pitchFamily="18" charset="0"/>
              </a:rPr>
              <a:pPr algn="r"/>
              <a:t>28</a:t>
            </a:fld>
            <a:endParaRPr lang="en-US" altLang="zh-CN">
              <a:solidFill>
                <a:srgbClr val="003399"/>
              </a:solidFill>
              <a:latin typeface="Times New Roman" panose="02020603050405020304" pitchFamily="18" charset="0"/>
            </a:endParaRPr>
          </a:p>
        </p:txBody>
      </p:sp>
      <p:sp>
        <p:nvSpPr>
          <p:cNvPr id="4198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71147B24-D4AE-484A-AF6F-A170E1876F90}"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48866" name="Rectangle 2"/>
          <p:cNvSpPr>
            <a:spLocks noGrp="1"/>
          </p:cNvSpPr>
          <p:nvPr>
            <p:ph type="title"/>
          </p:nvPr>
        </p:nvSpPr>
        <p:spPr>
          <a:xfrm>
            <a:off x="1847850" y="836614"/>
            <a:ext cx="8229600" cy="649287"/>
          </a:xfrm>
        </p:spPr>
        <p:txBody>
          <a:bodyPr>
            <a:normAutofit fontScale="90000"/>
          </a:bodyPr>
          <a:lstStyle/>
          <a:p>
            <a:pPr>
              <a:defRPr/>
            </a:pPr>
            <a:r>
              <a:rPr lang="en-US" altLang="zh-CN"/>
              <a:t>1.1.3  </a:t>
            </a:r>
            <a:r>
              <a:rPr lang="zh-CN" altLang="en-US"/>
              <a:t>人工智能的研究目标</a:t>
            </a:r>
          </a:p>
        </p:txBody>
      </p:sp>
      <p:sp>
        <p:nvSpPr>
          <p:cNvPr id="41989" name="Rectangle 5"/>
          <p:cNvSpPr>
            <a:spLocks/>
          </p:cNvSpPr>
          <p:nvPr/>
        </p:nvSpPr>
        <p:spPr bwMode="auto">
          <a:xfrm>
            <a:off x="1774825" y="1628776"/>
            <a:ext cx="83629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4295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20000"/>
              </a:lnSpc>
              <a:spcBef>
                <a:spcPct val="30000"/>
              </a:spcBef>
              <a:buFontTx/>
              <a:buNone/>
            </a:pPr>
            <a:r>
              <a:rPr kumimoji="1" lang="en-US" altLang="zh-CN" dirty="0">
                <a:latin typeface="楷体_GB2312" pitchFamily="49" charset="-122"/>
              </a:rPr>
              <a:t>	    </a:t>
            </a:r>
            <a:r>
              <a:rPr kumimoji="1" lang="zh-CN" altLang="en-US" dirty="0">
                <a:latin typeface="楷体_GB2312" pitchFamily="49" charset="-122"/>
              </a:rPr>
              <a:t>目前没有一个统一的说法。</a:t>
            </a:r>
            <a:endParaRPr kumimoji="1" lang="en-US" altLang="zh-CN" dirty="0">
              <a:latin typeface="楷体_GB2312" pitchFamily="49" charset="-122"/>
            </a:endParaRPr>
          </a:p>
          <a:p>
            <a:pPr eaLnBrk="1" hangingPunct="1">
              <a:lnSpc>
                <a:spcPct val="120000"/>
              </a:lnSpc>
              <a:spcBef>
                <a:spcPct val="30000"/>
              </a:spcBef>
              <a:buFontTx/>
              <a:buNone/>
            </a:pPr>
            <a:r>
              <a:rPr kumimoji="1" lang="en-US" altLang="zh-CN" b="0" dirty="0">
                <a:latin typeface="楷体_GB2312" pitchFamily="49" charset="-122"/>
              </a:rPr>
              <a:t>       1978</a:t>
            </a:r>
            <a:r>
              <a:rPr kumimoji="1" lang="zh-CN" altLang="en-US" b="0" dirty="0">
                <a:latin typeface="楷体_GB2312" pitchFamily="49" charset="-122"/>
              </a:rPr>
              <a:t>年，斯洛曼对人工智能给出了三个主要目标：</a:t>
            </a:r>
            <a:endParaRPr kumimoji="1" lang="en-US" altLang="zh-CN" b="0" dirty="0">
              <a:latin typeface="楷体_GB2312" pitchFamily="49" charset="-122"/>
            </a:endParaRPr>
          </a:p>
          <a:p>
            <a:pPr eaLnBrk="1" hangingPunct="1">
              <a:lnSpc>
                <a:spcPct val="120000"/>
              </a:lnSpc>
              <a:spcBef>
                <a:spcPct val="30000"/>
              </a:spcBef>
              <a:buFontTx/>
              <a:buNone/>
            </a:pPr>
            <a:r>
              <a:rPr kumimoji="1" lang="en-US" altLang="zh-CN" b="0" dirty="0">
                <a:latin typeface="楷体_GB2312" pitchFamily="49" charset="-122"/>
              </a:rPr>
              <a:t>		1.</a:t>
            </a:r>
            <a:r>
              <a:rPr kumimoji="1" lang="zh-CN" altLang="en-US" b="0" dirty="0">
                <a:latin typeface="楷体_GB2312" pitchFamily="49" charset="-122"/>
              </a:rPr>
              <a:t>对智能行为有效解释的理论分析</a:t>
            </a:r>
            <a:endParaRPr kumimoji="1" lang="en-US" altLang="zh-CN" b="0" dirty="0">
              <a:latin typeface="楷体_GB2312" pitchFamily="49" charset="-122"/>
            </a:endParaRPr>
          </a:p>
          <a:p>
            <a:pPr eaLnBrk="1" hangingPunct="1">
              <a:lnSpc>
                <a:spcPct val="120000"/>
              </a:lnSpc>
              <a:spcBef>
                <a:spcPct val="30000"/>
              </a:spcBef>
              <a:buFontTx/>
              <a:buNone/>
            </a:pPr>
            <a:r>
              <a:rPr kumimoji="1" lang="en-US" altLang="zh-CN" b="0" dirty="0">
                <a:latin typeface="楷体_GB2312" pitchFamily="49" charset="-122"/>
              </a:rPr>
              <a:t>		2.</a:t>
            </a:r>
            <a:r>
              <a:rPr kumimoji="1" lang="zh-CN" altLang="en-US" b="0" dirty="0">
                <a:latin typeface="楷体_GB2312" pitchFamily="49" charset="-122"/>
              </a:rPr>
              <a:t>解释人类智能</a:t>
            </a:r>
            <a:endParaRPr kumimoji="1" lang="en-US" altLang="zh-CN" b="0" dirty="0">
              <a:latin typeface="楷体_GB2312" pitchFamily="49" charset="-122"/>
            </a:endParaRPr>
          </a:p>
          <a:p>
            <a:pPr eaLnBrk="1" hangingPunct="1">
              <a:lnSpc>
                <a:spcPct val="120000"/>
              </a:lnSpc>
              <a:spcBef>
                <a:spcPct val="30000"/>
              </a:spcBef>
              <a:buFontTx/>
              <a:buNone/>
            </a:pPr>
            <a:r>
              <a:rPr kumimoji="1" lang="en-US" altLang="zh-CN" b="0" dirty="0">
                <a:latin typeface="楷体_GB2312" pitchFamily="49" charset="-122"/>
              </a:rPr>
              <a:t>		3.</a:t>
            </a:r>
            <a:r>
              <a:rPr kumimoji="1" lang="zh-CN" altLang="en-US" b="0" dirty="0">
                <a:latin typeface="楷体_GB2312" pitchFamily="49" charset="-122"/>
              </a:rPr>
              <a:t>构造具有智能的人工制品</a:t>
            </a:r>
          </a:p>
        </p:txBody>
      </p:sp>
    </p:spTree>
    <p:extLst>
      <p:ext uri="{BB962C8B-B14F-4D97-AF65-F5344CB8AC3E}">
        <p14:creationId xmlns:p14="http://schemas.microsoft.com/office/powerpoint/2010/main" val="948611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11A2F51-86E5-450C-A569-0063F68BDE7B}" type="slidenum">
              <a:rPr lang="en-US" altLang="zh-CN">
                <a:solidFill>
                  <a:srgbClr val="003399"/>
                </a:solidFill>
                <a:latin typeface="Times New Roman" panose="02020603050405020304" pitchFamily="18" charset="0"/>
              </a:rPr>
              <a:pPr algn="r"/>
              <a:t>29</a:t>
            </a:fld>
            <a:endParaRPr lang="en-US" altLang="zh-CN">
              <a:solidFill>
                <a:srgbClr val="003399"/>
              </a:solidFill>
              <a:latin typeface="Times New Roman" panose="02020603050405020304" pitchFamily="18" charset="0"/>
            </a:endParaRPr>
          </a:p>
        </p:txBody>
      </p:sp>
      <p:sp>
        <p:nvSpPr>
          <p:cNvPr id="44035"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F0A8E4FA-DA3A-4595-8747-79D82AC2F579}"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8389" name="Rectangle 5"/>
          <p:cNvSpPr>
            <a:spLocks noGrp="1"/>
          </p:cNvSpPr>
          <p:nvPr>
            <p:ph type="body" idx="1"/>
          </p:nvPr>
        </p:nvSpPr>
        <p:spPr>
          <a:xfrm>
            <a:off x="1135948" y="672048"/>
            <a:ext cx="10515600" cy="5684301"/>
          </a:xfrm>
          <a:noFill/>
        </p:spPr>
        <p:txBody>
          <a:bodyPr>
            <a:normAutofit lnSpcReduction="10000"/>
          </a:bodyPr>
          <a:lstStyle/>
          <a:p>
            <a:pPr marL="1341438" indent="-1341438">
              <a:buNone/>
            </a:pPr>
            <a:endParaRPr lang="zh-CN" altLang="en-US" sz="3200" dirty="0"/>
          </a:p>
          <a:p>
            <a:pPr marL="1341438" indent="-1341438">
              <a:buNone/>
            </a:pPr>
            <a:r>
              <a:rPr lang="zh-CN" altLang="en-US" sz="3200" dirty="0">
                <a:solidFill>
                  <a:srgbClr val="CC0000"/>
                </a:solidFill>
              </a:rPr>
              <a:t>远期目标：</a:t>
            </a:r>
          </a:p>
          <a:p>
            <a:pPr marL="444500" indent="-444500">
              <a:buNone/>
            </a:pPr>
            <a:r>
              <a:rPr lang="zh-CN" altLang="en-US" sz="3200" dirty="0"/>
              <a:t>        揭示人类智能的根本机理，用智能机器去模拟、延伸和扩展人类的智能。涉及到脑科学、认知科学、计算机科学、系统科学、控制论等多种学科，并依赖于它们的共同发展</a:t>
            </a:r>
            <a:endParaRPr lang="en-US" altLang="zh-CN" sz="3200" dirty="0"/>
          </a:p>
          <a:p>
            <a:pPr marL="1341438" indent="-1341438">
              <a:buNone/>
            </a:pPr>
            <a:r>
              <a:rPr lang="en-US" altLang="zh-CN" sz="3200" dirty="0">
                <a:solidFill>
                  <a:srgbClr val="000099"/>
                </a:solidFill>
              </a:rPr>
              <a:t>        </a:t>
            </a:r>
            <a:r>
              <a:rPr lang="zh-CN" altLang="en-US" sz="3200" dirty="0">
                <a:solidFill>
                  <a:srgbClr val="000099"/>
                </a:solidFill>
              </a:rPr>
              <a:t>用自动机重现人类的思维过程和智能行为</a:t>
            </a:r>
            <a:endParaRPr lang="en-US" altLang="zh-CN" sz="3200" dirty="0">
              <a:solidFill>
                <a:srgbClr val="000099"/>
              </a:solidFill>
            </a:endParaRPr>
          </a:p>
          <a:p>
            <a:pPr marL="1341438" indent="-1341438">
              <a:buNone/>
            </a:pPr>
            <a:endParaRPr lang="en-US" altLang="zh-CN" sz="3200" dirty="0">
              <a:solidFill>
                <a:srgbClr val="000099"/>
              </a:solidFill>
            </a:endParaRPr>
          </a:p>
          <a:p>
            <a:pPr marL="1341438" indent="-1341438">
              <a:buNone/>
            </a:pPr>
            <a:r>
              <a:rPr lang="zh-CN" altLang="en-US" sz="3200" dirty="0">
                <a:solidFill>
                  <a:srgbClr val="CC0000"/>
                </a:solidFill>
              </a:rPr>
              <a:t>近期目标：</a:t>
            </a:r>
          </a:p>
          <a:p>
            <a:pPr marL="444500" indent="-444500">
              <a:buNone/>
            </a:pPr>
            <a:r>
              <a:rPr lang="zh-CN" altLang="en-US" sz="3200" dirty="0"/>
              <a:t>         研究如何使现有的计算机更聪明，即使它能够运用知识去处理问题，能够模拟人类的智能行为。</a:t>
            </a:r>
            <a:endParaRPr lang="en-US" altLang="zh-CN" sz="3200" dirty="0"/>
          </a:p>
          <a:p>
            <a:pPr marL="444500" indent="-444500">
              <a:buNone/>
            </a:pPr>
            <a:r>
              <a:rPr lang="en-US" altLang="zh-CN" sz="3200" dirty="0">
                <a:solidFill>
                  <a:srgbClr val="000099"/>
                </a:solidFill>
              </a:rPr>
              <a:t>        </a:t>
            </a:r>
            <a:r>
              <a:rPr lang="zh-CN" altLang="en-US" sz="3200" dirty="0">
                <a:solidFill>
                  <a:srgbClr val="000099"/>
                </a:solidFill>
              </a:rPr>
              <a:t>建造智能计算机代替人类的部分智力劳动</a:t>
            </a:r>
          </a:p>
          <a:p>
            <a:pPr marL="444500" indent="-444500">
              <a:buNone/>
            </a:pPr>
            <a:endParaRPr lang="zh-CN" altLang="en-US" sz="3200" dirty="0">
              <a:solidFill>
                <a:srgbClr val="000099"/>
              </a:solidFill>
            </a:endParaRPr>
          </a:p>
        </p:txBody>
      </p:sp>
    </p:spTree>
    <p:extLst>
      <p:ext uri="{BB962C8B-B14F-4D97-AF65-F5344CB8AC3E}">
        <p14:creationId xmlns:p14="http://schemas.microsoft.com/office/powerpoint/2010/main" val="262918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p:txBody>
          <a:bodyPr/>
          <a:lstStyle/>
          <a:p>
            <a:pPr>
              <a:defRPr/>
            </a:pPr>
            <a:fld id="{D5D7A6C2-3E3B-4246-B39D-55DC0688A2AC}" type="datetime1">
              <a:rPr lang="zh-CN" altLang="en-US"/>
              <a:pPr>
                <a:defRPr/>
              </a:pPr>
              <a:t>2018/9/2</a:t>
            </a:fld>
            <a:endParaRPr lang="zh-CN" altLang="en-US"/>
          </a:p>
        </p:txBody>
      </p:sp>
      <p:sp>
        <p:nvSpPr>
          <p:cNvPr id="5" name="灯片编号占位符 4"/>
          <p:cNvSpPr>
            <a:spLocks noGrp="1"/>
          </p:cNvSpPr>
          <p:nvPr>
            <p:ph type="sldNum" sz="quarter" idx="12"/>
          </p:nvPr>
        </p:nvSpPr>
        <p:spPr/>
        <p:txBody>
          <a:bodyPr/>
          <a:lstStyle/>
          <a:p>
            <a:pPr>
              <a:defRPr/>
            </a:pPr>
            <a:fld id="{E0F55EE8-16B0-462D-A12E-8B9A63BA25A1}" type="slidenum">
              <a:rPr lang="en-US" altLang="zh-CN"/>
              <a:pPr>
                <a:defRPr/>
              </a:pPr>
              <a:t>3</a:t>
            </a:fld>
            <a:endParaRPr lang="en-US" altLang="zh-CN"/>
          </a:p>
        </p:txBody>
      </p:sp>
      <p:sp>
        <p:nvSpPr>
          <p:cNvPr id="184343" name="Rectangle 23"/>
          <p:cNvSpPr>
            <a:spLocks noGrp="1"/>
          </p:cNvSpPr>
          <p:nvPr>
            <p:ph type="title"/>
          </p:nvPr>
        </p:nvSpPr>
        <p:spPr>
          <a:xfrm>
            <a:off x="4970463" y="367741"/>
            <a:ext cx="7221537" cy="649287"/>
          </a:xfrm>
        </p:spPr>
        <p:txBody>
          <a:bodyPr>
            <a:normAutofit fontScale="90000"/>
          </a:bodyPr>
          <a:lstStyle/>
          <a:p>
            <a:pPr>
              <a:defRPr/>
            </a:pPr>
            <a:r>
              <a:rPr lang="zh-CN" altLang="en-US" sz="4800" dirty="0">
                <a:solidFill>
                  <a:srgbClr val="3333FF"/>
                </a:solidFill>
                <a:effectLst>
                  <a:outerShdw blurRad="38100" dist="38100" dir="2700000" algn="tl">
                    <a:srgbClr val="C0C0C0"/>
                  </a:outerShdw>
                </a:effectLst>
                <a:latin typeface="华文隶书" panose="02010800040101010101" pitchFamily="2" charset="-122"/>
                <a:ea typeface="华文隶书" panose="02010800040101010101" pitchFamily="2" charset="-122"/>
              </a:rPr>
              <a:t>人工智能</a:t>
            </a:r>
          </a:p>
        </p:txBody>
      </p:sp>
      <p:sp>
        <p:nvSpPr>
          <p:cNvPr id="6" name="内容占位符 2"/>
          <p:cNvSpPr>
            <a:spLocks noGrp="1"/>
          </p:cNvSpPr>
          <p:nvPr/>
        </p:nvSpPr>
        <p:spPr bwMode="auto">
          <a:xfrm>
            <a:off x="1011219" y="1249363"/>
            <a:ext cx="8229600" cy="54721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Blip>
                <a:blip r:embed="rId2"/>
              </a:buBlip>
              <a:defRPr sz="2800" b="1">
                <a:solidFill>
                  <a:srgbClr val="3333FF"/>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Wingdings" pitchFamily="2" charset="2"/>
              <a:buBlip>
                <a:blip r:embed="rId3"/>
              </a:buBlip>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1"/>
              </a:buClr>
              <a:buSzPct val="65000"/>
              <a:buFont typeface="Wingdings" pitchFamily="2" charset="2"/>
              <a:buBlip>
                <a:blip r:embed="rId2"/>
              </a:buBlip>
              <a:defRPr sz="2000">
                <a:solidFill>
                  <a:schemeClr val="tx1"/>
                </a:solidFill>
                <a:latin typeface="+mn-lt"/>
                <a:ea typeface="+mn-ea"/>
              </a:defRPr>
            </a:lvl3pPr>
            <a:lvl4pPr marL="1600200" indent="-228600" algn="l" rtl="0" eaLnBrk="0" fontAlgn="base" hangingPunct="0">
              <a:spcBef>
                <a:spcPct val="20000"/>
              </a:spcBef>
              <a:spcAft>
                <a:spcPct val="0"/>
              </a:spcAft>
              <a:buClr>
                <a:schemeClr val="bg2"/>
              </a:buClr>
              <a:buFont typeface="Wingdings" pitchFamily="2" charset="2"/>
              <a:buChar char="§"/>
              <a:defRPr>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80000"/>
              <a:buFont typeface="Wingdings" pitchFamily="2" charset="2"/>
              <a:buChar char="§"/>
              <a:defRPr>
                <a:solidFill>
                  <a:schemeClr val="tx1"/>
                </a:solidFill>
                <a:latin typeface="+mn-lt"/>
                <a:ea typeface="+mn-ea"/>
              </a:defRPr>
            </a:lvl5pPr>
            <a:lvl6pPr marL="25146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ea typeface="+mn-ea"/>
              </a:defRPr>
            </a:lvl6pPr>
            <a:lvl7pPr marL="29718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ea typeface="+mn-ea"/>
              </a:defRPr>
            </a:lvl7pPr>
            <a:lvl8pPr marL="34290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ea typeface="+mn-ea"/>
              </a:defRPr>
            </a:lvl8pPr>
            <a:lvl9pPr marL="3886200" indent="-228600" algn="l" rtl="0" fontAlgn="base">
              <a:spcBef>
                <a:spcPct val="20000"/>
              </a:spcBef>
              <a:spcAft>
                <a:spcPct val="0"/>
              </a:spcAft>
              <a:buClr>
                <a:schemeClr val="tx2"/>
              </a:buClr>
              <a:buSzPct val="80000"/>
              <a:buFont typeface="Wingdings" pitchFamily="2" charset="2"/>
              <a:buChar char="§"/>
              <a:defRPr>
                <a:solidFill>
                  <a:schemeClr val="tx1"/>
                </a:solidFill>
                <a:latin typeface="+mn-lt"/>
                <a:ea typeface="+mn-ea"/>
              </a:defRPr>
            </a:lvl9pPr>
          </a:lstStyle>
          <a:p>
            <a:pPr marL="342900" marR="0" lvl="0" indent="-342900" algn="l" defTabSz="914400" rtl="0" eaLnBrk="0" fontAlgn="base" latinLnBrk="0" hangingPunct="0">
              <a:lnSpc>
                <a:spcPct val="100000"/>
              </a:lnSpc>
              <a:spcBef>
                <a:spcPct val="20000"/>
              </a:spcBef>
              <a:spcAft>
                <a:spcPct val="0"/>
              </a:spcAft>
              <a:buClr>
                <a:srgbClr val="663300"/>
              </a:buClr>
              <a:buSzPct val="75000"/>
              <a:buFont typeface="Wingdings" pitchFamily="2" charset="2"/>
              <a:buBlip>
                <a:blip r:embed="rId2"/>
              </a:buBlip>
              <a:tabLst/>
              <a:defRPr/>
            </a:pP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a:ea typeface="华文楷体"/>
                <a:cs typeface="+mn-cs"/>
              </a:rPr>
              <a:t>《Nature》</a:t>
            </a:r>
            <a:r>
              <a:rPr kumimoji="0" lang="zh-CN" altLang="en-US"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a:ea typeface="华文楷体"/>
                <a:cs typeface="+mn-cs"/>
              </a:rPr>
              <a:t>专题：</a:t>
            </a: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a:ea typeface="华文楷体"/>
                <a:cs typeface="+mn-cs"/>
              </a:rPr>
              <a:t>“Machine Intelligence” </a:t>
            </a:r>
          </a:p>
          <a:p>
            <a:pPr marL="0" marR="0" lvl="0" indent="0" algn="l" defTabSz="914400" rtl="0" eaLnBrk="0" fontAlgn="base" latinLnBrk="0" hangingPunct="0">
              <a:lnSpc>
                <a:spcPct val="100000"/>
              </a:lnSpc>
              <a:spcBef>
                <a:spcPct val="20000"/>
              </a:spcBef>
              <a:spcAft>
                <a:spcPct val="0"/>
              </a:spcAft>
              <a:buClr>
                <a:srgbClr val="663300"/>
              </a:buClr>
              <a:buSzPct val="75000"/>
              <a:buNone/>
              <a:tabLst/>
              <a:defRPr/>
            </a:pPr>
            <a:r>
              <a:rPr lang="en-US" altLang="zh-CN" kern="0" dirty="0">
                <a:latin typeface="Times New Roman"/>
                <a:ea typeface="华文楷体"/>
              </a:rPr>
              <a:t>      </a:t>
            </a: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a:ea typeface="华文楷体"/>
                <a:cs typeface="+mn-cs"/>
              </a:rPr>
              <a:t>(28 May, 2015)</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itchFamily="2" charset="2"/>
              <a:buBlip>
                <a:blip r:embed="rId3"/>
              </a:buBlip>
              <a:tabLst/>
              <a:defRPr/>
            </a:pPr>
            <a:r>
              <a:rPr kumimoji="0" lang="en-US" altLang="zh-CN" sz="2400" b="0" i="0" u="none" strike="noStrike" kern="0" cap="none" spc="0" normalizeH="0" baseline="0" noProof="0" dirty="0">
                <a:ln>
                  <a:noFill/>
                </a:ln>
                <a:solidFill>
                  <a:srgbClr val="000000"/>
                </a:solidFill>
                <a:effectLst/>
                <a:uLnTx/>
                <a:uFillTx/>
                <a:latin typeface="Times New Roman"/>
                <a:ea typeface="华文楷体"/>
              </a:rPr>
              <a:t>Deep Learning</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itchFamily="2" charset="2"/>
              <a:buBlip>
                <a:blip r:embed="rId3"/>
              </a:buBlip>
              <a:tabLst/>
              <a:defRPr/>
            </a:pPr>
            <a:r>
              <a:rPr kumimoji="0" lang="en-US" altLang="zh-CN" sz="2400" b="0" i="0" u="none" strike="noStrike" kern="0" cap="none" spc="0" normalizeH="0" baseline="0" noProof="0" dirty="0">
                <a:ln>
                  <a:noFill/>
                </a:ln>
                <a:solidFill>
                  <a:srgbClr val="000000"/>
                </a:solidFill>
                <a:effectLst/>
                <a:uLnTx/>
                <a:uFillTx/>
                <a:latin typeface="Times New Roman"/>
                <a:ea typeface="华文楷体"/>
              </a:rPr>
              <a:t>Robot</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itchFamily="2" charset="2"/>
              <a:buBlip>
                <a:blip r:embed="rId3"/>
              </a:buBlip>
              <a:tabLst/>
              <a:defRPr/>
            </a:pPr>
            <a:r>
              <a:rPr kumimoji="0" lang="en-US" altLang="zh-CN" sz="2400" b="0" i="0" u="none" strike="noStrike" kern="0" cap="none" spc="0" normalizeH="0" baseline="0" noProof="0" dirty="0">
                <a:ln>
                  <a:noFill/>
                </a:ln>
                <a:solidFill>
                  <a:srgbClr val="000000"/>
                </a:solidFill>
                <a:effectLst/>
                <a:uLnTx/>
                <a:uFillTx/>
                <a:latin typeface="Times New Roman"/>
                <a:ea typeface="华文楷体"/>
              </a:rPr>
              <a:t>Reinforcement Learning</a:t>
            </a:r>
          </a:p>
          <a:p>
            <a:pPr marL="342900" marR="0" lvl="0" indent="-342900" algn="l" defTabSz="914400" rtl="0" eaLnBrk="0" fontAlgn="base" latinLnBrk="0" hangingPunct="0">
              <a:lnSpc>
                <a:spcPct val="100000"/>
              </a:lnSpc>
              <a:spcBef>
                <a:spcPct val="20000"/>
              </a:spcBef>
              <a:spcAft>
                <a:spcPct val="0"/>
              </a:spcAft>
              <a:buClr>
                <a:srgbClr val="663300"/>
              </a:buClr>
              <a:buSzPct val="75000"/>
              <a:buFont typeface="Wingdings" pitchFamily="2" charset="2"/>
              <a:buBlip>
                <a:blip r:embed="rId2"/>
              </a:buBlip>
              <a:tabLst/>
              <a:defRPr/>
            </a:pPr>
            <a:endPar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a:ea typeface="华文楷体"/>
              <a:cs typeface="+mn-cs"/>
            </a:endParaRPr>
          </a:p>
          <a:p>
            <a:pPr marL="342900" marR="0" lvl="0" indent="-342900" algn="l" defTabSz="914400" rtl="0" eaLnBrk="0" fontAlgn="base" latinLnBrk="0" hangingPunct="0">
              <a:lnSpc>
                <a:spcPct val="100000"/>
              </a:lnSpc>
              <a:spcBef>
                <a:spcPct val="20000"/>
              </a:spcBef>
              <a:spcAft>
                <a:spcPct val="0"/>
              </a:spcAft>
              <a:buClr>
                <a:srgbClr val="663300"/>
              </a:buClr>
              <a:buSzPct val="75000"/>
              <a:buFont typeface="Wingdings" pitchFamily="2" charset="2"/>
              <a:buBlip>
                <a:blip r:embed="rId2"/>
              </a:buBlip>
              <a:tabLst/>
              <a:defRPr/>
            </a:pP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a:ea typeface="华文楷体"/>
                <a:cs typeface="+mn-cs"/>
              </a:rPr>
              <a:t>《Science》 </a:t>
            </a:r>
            <a:r>
              <a:rPr kumimoji="0" lang="zh-CN" altLang="en-US"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a:ea typeface="华文楷体"/>
                <a:cs typeface="+mn-cs"/>
              </a:rPr>
              <a:t>专刊：</a:t>
            </a: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a:ea typeface="华文楷体"/>
                <a:cs typeface="+mn-cs"/>
              </a:rPr>
              <a:t>“Artificial Intelligence”  </a:t>
            </a:r>
          </a:p>
          <a:p>
            <a:pPr marL="0" marR="0" lvl="0" indent="0" algn="l" defTabSz="914400" rtl="0" eaLnBrk="0" fontAlgn="base" latinLnBrk="0" hangingPunct="0">
              <a:lnSpc>
                <a:spcPct val="100000"/>
              </a:lnSpc>
              <a:spcBef>
                <a:spcPct val="20000"/>
              </a:spcBef>
              <a:spcAft>
                <a:spcPct val="0"/>
              </a:spcAft>
              <a:buClr>
                <a:srgbClr val="663300"/>
              </a:buClr>
              <a:buSzPct val="75000"/>
              <a:buNone/>
              <a:tabLst/>
              <a:defRPr/>
            </a:pPr>
            <a:r>
              <a:rPr lang="en-US" altLang="zh-CN" kern="0" noProof="0" dirty="0">
                <a:latin typeface="Times New Roman"/>
                <a:ea typeface="华文楷体"/>
              </a:rPr>
              <a:t>     </a:t>
            </a:r>
            <a:r>
              <a:rPr kumimoji="0" lang="en-US" altLang="zh-CN" sz="2800" b="1" i="0" u="none" strike="noStrike" kern="0" cap="none" spc="0" normalizeH="0" baseline="0" noProof="0" dirty="0">
                <a:ln>
                  <a:noFill/>
                </a:ln>
                <a:solidFill>
                  <a:srgbClr val="3333FF"/>
                </a:solidFill>
                <a:effectLst>
                  <a:outerShdw blurRad="38100" dist="38100" dir="2700000" algn="tl">
                    <a:srgbClr val="C0C0C0"/>
                  </a:outerShdw>
                </a:effectLst>
                <a:uLnTx/>
                <a:uFillTx/>
                <a:latin typeface="Times New Roman"/>
                <a:ea typeface="华文楷体"/>
                <a:cs typeface="+mn-cs"/>
              </a:rPr>
              <a:t>(17 July 2015)</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itchFamily="2" charset="2"/>
              <a:buBlip>
                <a:blip r:embed="rId3"/>
              </a:buBlip>
              <a:tabLst/>
              <a:defRPr/>
            </a:pPr>
            <a:r>
              <a:rPr kumimoji="0" lang="en-US" altLang="zh-CN" sz="2400" b="0" i="0" u="none" strike="noStrike" kern="0" cap="none" spc="0" normalizeH="0" baseline="0" noProof="0" dirty="0">
                <a:ln>
                  <a:noFill/>
                </a:ln>
                <a:solidFill>
                  <a:srgbClr val="000000"/>
                </a:solidFill>
                <a:effectLst/>
                <a:uLnTx/>
                <a:uFillTx/>
                <a:latin typeface="Times New Roman"/>
                <a:ea typeface="华文楷体"/>
              </a:rPr>
              <a:t>Machine Learning</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itchFamily="2" charset="2"/>
              <a:buBlip>
                <a:blip r:embed="rId3"/>
              </a:buBlip>
              <a:tabLst/>
              <a:defRPr/>
            </a:pPr>
            <a:r>
              <a:rPr kumimoji="0" lang="en-US" altLang="zh-CN" sz="2400" b="0" i="0" u="none" strike="noStrike" kern="0" cap="none" spc="0" normalizeH="0" baseline="0" noProof="0" dirty="0">
                <a:ln>
                  <a:noFill/>
                </a:ln>
                <a:solidFill>
                  <a:srgbClr val="000000"/>
                </a:solidFill>
                <a:effectLst/>
                <a:uLnTx/>
                <a:uFillTx/>
                <a:latin typeface="Times New Roman"/>
                <a:ea typeface="华文楷体"/>
              </a:rPr>
              <a:t>Computational rationality</a:t>
            </a:r>
          </a:p>
          <a:p>
            <a:pPr marL="742950" marR="0" lvl="1" indent="-285750" algn="l" defTabSz="914400" rtl="0" eaLnBrk="0" fontAlgn="base" latinLnBrk="0" hangingPunct="0">
              <a:lnSpc>
                <a:spcPct val="100000"/>
              </a:lnSpc>
              <a:spcBef>
                <a:spcPct val="20000"/>
              </a:spcBef>
              <a:spcAft>
                <a:spcPct val="0"/>
              </a:spcAft>
              <a:buClr>
                <a:srgbClr val="CC3300"/>
              </a:buClr>
              <a:buSzPct val="75000"/>
              <a:buFont typeface="Wingdings" pitchFamily="2" charset="2"/>
              <a:buBlip>
                <a:blip r:embed="rId3"/>
              </a:buBlip>
              <a:tabLst/>
              <a:defRPr/>
            </a:pPr>
            <a:r>
              <a:rPr kumimoji="0" lang="en-US" altLang="zh-CN" sz="2400" b="0" i="0" u="none" strike="noStrike" kern="0" cap="none" spc="0" normalizeH="0" baseline="0" noProof="0" dirty="0">
                <a:ln>
                  <a:noFill/>
                </a:ln>
                <a:solidFill>
                  <a:srgbClr val="000000"/>
                </a:solidFill>
                <a:effectLst/>
                <a:uLnTx/>
                <a:uFillTx/>
                <a:latin typeface="Times New Roman"/>
                <a:ea typeface="华文楷体"/>
              </a:rPr>
              <a:t>Rise of the Machines</a:t>
            </a:r>
            <a:endParaRPr kumimoji="0" lang="zh-CN" altLang="en-US" sz="2400" b="0" i="0" u="none" strike="noStrike" kern="0" cap="none" spc="0" normalizeH="0" baseline="0" noProof="0" dirty="0">
              <a:ln>
                <a:noFill/>
              </a:ln>
              <a:solidFill>
                <a:srgbClr val="000000"/>
              </a:solidFill>
              <a:effectLst/>
              <a:uLnTx/>
              <a:uFillTx/>
              <a:latin typeface="Times New Roman"/>
              <a:ea typeface="华文楷体"/>
            </a:endParaRPr>
          </a:p>
        </p:txBody>
      </p:sp>
      <p:pic>
        <p:nvPicPr>
          <p:cNvPr id="7" name="Picture 2" descr="http://www.nature.com/nature/journal/v521/n7553/images/cover_na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0819" y="791780"/>
            <a:ext cx="2273402" cy="29857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over image expans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0819" y="3830444"/>
            <a:ext cx="2273402" cy="2891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8644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211A2F51-86E5-450C-A569-0063F68BDE7B}" type="slidenum">
              <a:rPr lang="en-US" altLang="zh-CN">
                <a:solidFill>
                  <a:srgbClr val="003399"/>
                </a:solidFill>
                <a:latin typeface="Times New Roman" panose="02020603050405020304" pitchFamily="18" charset="0"/>
              </a:rPr>
              <a:pPr algn="r"/>
              <a:t>30</a:t>
            </a:fld>
            <a:endParaRPr lang="en-US" altLang="zh-CN">
              <a:solidFill>
                <a:srgbClr val="003399"/>
              </a:solidFill>
              <a:latin typeface="Times New Roman" panose="02020603050405020304" pitchFamily="18" charset="0"/>
            </a:endParaRPr>
          </a:p>
        </p:txBody>
      </p:sp>
      <p:sp>
        <p:nvSpPr>
          <p:cNvPr id="44035"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F0A8E4FA-DA3A-4595-8747-79D82AC2F579}"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8389" name="Rectangle 5"/>
          <p:cNvSpPr>
            <a:spLocks noGrp="1"/>
          </p:cNvSpPr>
          <p:nvPr>
            <p:ph type="body" idx="1"/>
          </p:nvPr>
        </p:nvSpPr>
        <p:spPr>
          <a:xfrm>
            <a:off x="1111885" y="1345817"/>
            <a:ext cx="10515600" cy="3599163"/>
          </a:xfrm>
          <a:noFill/>
        </p:spPr>
        <p:txBody>
          <a:bodyPr>
            <a:normAutofit/>
          </a:bodyPr>
          <a:lstStyle/>
          <a:p>
            <a:r>
              <a:rPr lang="zh-CN" altLang="en-US" sz="4400" dirty="0">
                <a:solidFill>
                  <a:srgbClr val="C00000"/>
                </a:solidFill>
              </a:rPr>
              <a:t>相互关系</a:t>
            </a:r>
          </a:p>
          <a:p>
            <a:endParaRPr lang="en-US" altLang="zh-CN" dirty="0"/>
          </a:p>
          <a:p>
            <a:r>
              <a:rPr lang="zh-CN" altLang="en-US" sz="3600" dirty="0"/>
              <a:t>远期目标为近期目标指明了方向</a:t>
            </a:r>
            <a:endParaRPr lang="en-US" altLang="zh-CN" sz="3600" dirty="0"/>
          </a:p>
          <a:p>
            <a:endParaRPr lang="zh-CN" altLang="en-US" sz="3600" dirty="0"/>
          </a:p>
          <a:p>
            <a:r>
              <a:rPr lang="zh-CN" altLang="en-US" sz="3600" dirty="0"/>
              <a:t>近期目标则为远期目标奠定了理论和技术基础 </a:t>
            </a:r>
            <a:endParaRPr lang="zh-CN" altLang="en-US" sz="4000" dirty="0">
              <a:solidFill>
                <a:srgbClr val="000099"/>
              </a:solidFill>
            </a:endParaRPr>
          </a:p>
        </p:txBody>
      </p:sp>
    </p:spTree>
    <p:extLst>
      <p:ext uri="{BB962C8B-B14F-4D97-AF65-F5344CB8AC3E}">
        <p14:creationId xmlns:p14="http://schemas.microsoft.com/office/powerpoint/2010/main" val="146248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bwMode="auto">
          <a:xfrm>
            <a:off x="4038600" y="6506825"/>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1D3E07A-ADC3-4B3D-9E3C-1E04D85A45BE}" type="slidenum">
              <a:rPr lang="en-US" altLang="zh-CN">
                <a:solidFill>
                  <a:srgbClr val="003399"/>
                </a:solidFill>
                <a:latin typeface="Times New Roman" panose="02020603050405020304" pitchFamily="18" charset="0"/>
              </a:rPr>
              <a:pPr algn="r"/>
              <a:t>31</a:t>
            </a:fld>
            <a:endParaRPr lang="en-US" altLang="zh-CN">
              <a:solidFill>
                <a:srgbClr val="003399"/>
              </a:solidFill>
              <a:latin typeface="Times New Roman" panose="02020603050405020304" pitchFamily="18" charset="0"/>
            </a:endParaRPr>
          </a:p>
        </p:txBody>
      </p:sp>
      <p:sp>
        <p:nvSpPr>
          <p:cNvPr id="45059" name="日期占位符 5"/>
          <p:cNvSpPr>
            <a:spLocks noGrp="1"/>
          </p:cNvSpPr>
          <p:nvPr>
            <p:ph type="dt" sz="quarter" idx="12"/>
          </p:nvPr>
        </p:nvSpPr>
        <p:spPr bwMode="auto">
          <a:xfrm>
            <a:off x="8610600" y="6506825"/>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4504EC27-8950-4E74-A56C-33F0E1265F44}"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9410" name="Rectangle 2"/>
          <p:cNvSpPr>
            <a:spLocks noGrp="1"/>
          </p:cNvSpPr>
          <p:nvPr>
            <p:ph type="title"/>
          </p:nvPr>
        </p:nvSpPr>
        <p:spPr>
          <a:xfrm>
            <a:off x="293226" y="168819"/>
            <a:ext cx="822960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dirty="0"/>
              <a:t>1.1.4  AI</a:t>
            </a:r>
            <a:r>
              <a:rPr lang="zh-CN" altLang="en-US" dirty="0"/>
              <a:t>的学科位置</a:t>
            </a:r>
          </a:p>
        </p:txBody>
      </p:sp>
      <p:sp>
        <p:nvSpPr>
          <p:cNvPr id="3" name="矩形 2">
            <a:extLst>
              <a:ext uri="{FF2B5EF4-FFF2-40B4-BE49-F238E27FC236}">
                <a16:creationId xmlns:a16="http://schemas.microsoft.com/office/drawing/2014/main" id="{A3DE5D33-8D5E-49FA-85BD-E7AA232A140B}"/>
              </a:ext>
            </a:extLst>
          </p:cNvPr>
          <p:cNvSpPr/>
          <p:nvPr/>
        </p:nvSpPr>
        <p:spPr>
          <a:xfrm>
            <a:off x="606223" y="1012203"/>
            <a:ext cx="3262432"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1. </a:t>
            </a:r>
            <a:r>
              <a:rPr lang="zh-CN" altLang="en-US" sz="2400" dirty="0">
                <a:solidFill>
                  <a:srgbClr val="FF0000"/>
                </a:solidFill>
                <a:latin typeface="Times New Roman" panose="02020603050405020304" pitchFamily="18" charset="0"/>
                <a:ea typeface="楷体_GB2312" panose="02010609030101010101"/>
              </a:rPr>
              <a:t>一门新兴的交叉学科</a:t>
            </a:r>
            <a:endParaRPr lang="zh-CN" altLang="en-US" sz="2000" dirty="0"/>
          </a:p>
        </p:txBody>
      </p:sp>
      <p:sp>
        <p:nvSpPr>
          <p:cNvPr id="6" name="矩形 5">
            <a:extLst>
              <a:ext uri="{FF2B5EF4-FFF2-40B4-BE49-F238E27FC236}">
                <a16:creationId xmlns:a16="http://schemas.microsoft.com/office/drawing/2014/main" id="{89F79486-6758-4F0D-9E9C-CF8FB58588B1}"/>
              </a:ext>
            </a:extLst>
          </p:cNvPr>
          <p:cNvSpPr/>
          <p:nvPr/>
        </p:nvSpPr>
        <p:spPr>
          <a:xfrm>
            <a:off x="640947" y="1532489"/>
            <a:ext cx="11153656" cy="1323439"/>
          </a:xfrm>
          <a:prstGeom prst="rect">
            <a:avLst/>
          </a:prstGeom>
        </p:spPr>
        <p:txBody>
          <a:bodyPr wrap="square">
            <a:spAutoFit/>
          </a:bodyPr>
          <a:lstStyle/>
          <a:p>
            <a:pPr marR="30050"/>
            <a:r>
              <a:rPr lang="en-US" altLang="zh-CN" sz="2000" b="1" dirty="0">
                <a:solidFill>
                  <a:srgbClr val="A4001F"/>
                </a:solidFill>
                <a:latin typeface="Times New Roman" panose="02020603050405020304" pitchFamily="18" charset="0"/>
              </a:rPr>
              <a:t>  AI</a:t>
            </a:r>
            <a:r>
              <a:rPr lang="zh-CN" altLang="en-US" sz="2000" dirty="0">
                <a:solidFill>
                  <a:srgbClr val="A4001F"/>
                </a:solidFill>
                <a:latin typeface="Times New Roman" panose="02020603050405020304" pitchFamily="18" charset="0"/>
                <a:ea typeface="楷体_GB2312" panose="02010609030101010101"/>
              </a:rPr>
              <a:t>是一门新兴的学科</a:t>
            </a:r>
            <a:r>
              <a:rPr lang="zh-CN" altLang="en-US" sz="2000" dirty="0">
                <a:solidFill>
                  <a:srgbClr val="0000CC"/>
                </a:solidFill>
                <a:latin typeface="Times New Roman" panose="02020603050405020304" pitchFamily="18" charset="0"/>
                <a:ea typeface="楷体_GB2312" panose="02010609030101010101"/>
              </a:rPr>
              <a:t>，是自然科学与社会科学的交叉学科</a:t>
            </a:r>
          </a:p>
          <a:p>
            <a:pPr marR="5900"/>
            <a:r>
              <a:rPr lang="en-US" altLang="zh-CN" sz="2000" b="1" dirty="0">
                <a:solidFill>
                  <a:srgbClr val="A4001F"/>
                </a:solidFill>
                <a:latin typeface="Times New Roman" panose="02020603050405020304" pitchFamily="18" charset="0"/>
                <a:ea typeface="楷体_GB2312" panose="02010609030101010101"/>
              </a:rPr>
              <a:t>  AI</a:t>
            </a:r>
            <a:r>
              <a:rPr lang="zh-CN" altLang="en-US" sz="2000" dirty="0">
                <a:solidFill>
                  <a:srgbClr val="A4001F"/>
                </a:solidFill>
                <a:latin typeface="Times New Roman" panose="02020603050405020304" pitchFamily="18" charset="0"/>
                <a:ea typeface="楷体_GB2312" panose="02010609030101010101"/>
              </a:rPr>
              <a:t>的交叉包括</a:t>
            </a:r>
            <a:r>
              <a:rPr lang="zh-CN" altLang="en-US" sz="2000" dirty="0">
                <a:solidFill>
                  <a:srgbClr val="0000CC"/>
                </a:solidFill>
                <a:latin typeface="Times New Roman" panose="02020603050405020304" pitchFamily="18" charset="0"/>
                <a:ea typeface="楷体_GB2312" panose="02010609030101010101"/>
              </a:rPr>
              <a:t>：逻辑、思维、生理、心理、计算机、电子、语言、自动化、光、声等</a:t>
            </a:r>
          </a:p>
          <a:p>
            <a:pPr marR="46150"/>
            <a:r>
              <a:rPr lang="en-US" altLang="zh-CN" sz="2000" b="1" dirty="0">
                <a:solidFill>
                  <a:srgbClr val="006300"/>
                </a:solidFill>
                <a:latin typeface="Times New Roman" panose="02020603050405020304" pitchFamily="18" charset="0"/>
                <a:ea typeface="楷体_GB2312" panose="02010609030101010101"/>
              </a:rPr>
              <a:t>  AI</a:t>
            </a:r>
            <a:r>
              <a:rPr lang="zh-CN" altLang="en-US" sz="2000" dirty="0">
                <a:solidFill>
                  <a:srgbClr val="006300"/>
                </a:solidFill>
                <a:latin typeface="Times New Roman" panose="02020603050405020304" pitchFamily="18" charset="0"/>
                <a:ea typeface="楷体_GB2312" panose="02010609030101010101"/>
              </a:rPr>
              <a:t>的基础学科包括：</a:t>
            </a:r>
            <a:r>
              <a:rPr lang="zh-CN" altLang="en-US" sz="2000" dirty="0">
                <a:solidFill>
                  <a:srgbClr val="0000CC"/>
                </a:solidFill>
                <a:latin typeface="Times New Roman" panose="02020603050405020304" pitchFamily="18" charset="0"/>
                <a:ea typeface="楷体_GB2312" panose="02010609030101010101"/>
              </a:rPr>
              <a:t>数学（离散、模糊）、思维科学（认知心理、逻辑思维学、形象思维学）和计算机（硬件、软件）等 </a:t>
            </a:r>
            <a:endParaRPr lang="zh-CN" altLang="en-US" sz="2000" dirty="0"/>
          </a:p>
        </p:txBody>
      </p:sp>
      <p:pic>
        <p:nvPicPr>
          <p:cNvPr id="8" name="图片 7">
            <a:extLst>
              <a:ext uri="{FF2B5EF4-FFF2-40B4-BE49-F238E27FC236}">
                <a16:creationId xmlns:a16="http://schemas.microsoft.com/office/drawing/2014/main" id="{48A1A062-E8D1-42C3-B995-D8F92749D2F6}"/>
              </a:ext>
            </a:extLst>
          </p:cNvPr>
          <p:cNvPicPr>
            <a:picLocks noChangeAspect="1"/>
          </p:cNvPicPr>
          <p:nvPr/>
        </p:nvPicPr>
        <p:blipFill>
          <a:blip r:embed="rId2"/>
          <a:stretch>
            <a:fillRect/>
          </a:stretch>
        </p:blipFill>
        <p:spPr>
          <a:xfrm>
            <a:off x="1698162" y="3222326"/>
            <a:ext cx="9039225" cy="3248025"/>
          </a:xfrm>
          <a:prstGeom prst="rect">
            <a:avLst/>
          </a:prstGeom>
        </p:spPr>
      </p:pic>
    </p:spTree>
    <p:extLst>
      <p:ext uri="{BB962C8B-B14F-4D97-AF65-F5344CB8AC3E}">
        <p14:creationId xmlns:p14="http://schemas.microsoft.com/office/powerpoint/2010/main" val="455226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bwMode="auto">
          <a:xfrm>
            <a:off x="4038600" y="6506825"/>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1D3E07A-ADC3-4B3D-9E3C-1E04D85A45BE}" type="slidenum">
              <a:rPr lang="en-US" altLang="zh-CN">
                <a:solidFill>
                  <a:srgbClr val="003399"/>
                </a:solidFill>
                <a:latin typeface="Times New Roman" panose="02020603050405020304" pitchFamily="18" charset="0"/>
              </a:rPr>
              <a:pPr algn="r"/>
              <a:t>32</a:t>
            </a:fld>
            <a:endParaRPr lang="en-US" altLang="zh-CN">
              <a:solidFill>
                <a:srgbClr val="003399"/>
              </a:solidFill>
              <a:latin typeface="Times New Roman" panose="02020603050405020304" pitchFamily="18" charset="0"/>
            </a:endParaRPr>
          </a:p>
        </p:txBody>
      </p:sp>
      <p:sp>
        <p:nvSpPr>
          <p:cNvPr id="45059" name="日期占位符 5"/>
          <p:cNvSpPr>
            <a:spLocks noGrp="1"/>
          </p:cNvSpPr>
          <p:nvPr>
            <p:ph type="dt" sz="quarter" idx="12"/>
          </p:nvPr>
        </p:nvSpPr>
        <p:spPr bwMode="auto">
          <a:xfrm>
            <a:off x="8610600" y="6506825"/>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4504EC27-8950-4E74-A56C-33F0E1265F44}"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9410" name="Rectangle 2"/>
          <p:cNvSpPr>
            <a:spLocks noGrp="1"/>
          </p:cNvSpPr>
          <p:nvPr>
            <p:ph type="title"/>
          </p:nvPr>
        </p:nvSpPr>
        <p:spPr>
          <a:xfrm>
            <a:off x="293226" y="168819"/>
            <a:ext cx="822960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dirty="0"/>
              <a:t>1.1.4  AI</a:t>
            </a:r>
            <a:r>
              <a:rPr lang="zh-CN" altLang="en-US" dirty="0"/>
              <a:t>的学科位置</a:t>
            </a:r>
          </a:p>
        </p:txBody>
      </p:sp>
      <p:sp>
        <p:nvSpPr>
          <p:cNvPr id="3" name="矩形 2">
            <a:extLst>
              <a:ext uri="{FF2B5EF4-FFF2-40B4-BE49-F238E27FC236}">
                <a16:creationId xmlns:a16="http://schemas.microsoft.com/office/drawing/2014/main" id="{A3DE5D33-8D5E-49FA-85BD-E7AA232A140B}"/>
              </a:ext>
            </a:extLst>
          </p:cNvPr>
          <p:cNvSpPr/>
          <p:nvPr/>
        </p:nvSpPr>
        <p:spPr>
          <a:xfrm>
            <a:off x="606223" y="1012203"/>
            <a:ext cx="387798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Times New Roman" panose="02020603050405020304" pitchFamily="18" charset="0"/>
              </a:rPr>
              <a:t>一个引领未来的科学技术</a:t>
            </a:r>
            <a:endParaRPr lang="zh-CN" altLang="en-US" sz="2000" dirty="0"/>
          </a:p>
        </p:txBody>
      </p:sp>
      <p:pic>
        <p:nvPicPr>
          <p:cNvPr id="2" name="图片 1">
            <a:extLst>
              <a:ext uri="{FF2B5EF4-FFF2-40B4-BE49-F238E27FC236}">
                <a16:creationId xmlns:a16="http://schemas.microsoft.com/office/drawing/2014/main" id="{FD5E22ED-58DE-4AE4-8BFB-5BA9E855788B}"/>
              </a:ext>
            </a:extLst>
          </p:cNvPr>
          <p:cNvPicPr>
            <a:picLocks noChangeAspect="1"/>
          </p:cNvPicPr>
          <p:nvPr/>
        </p:nvPicPr>
        <p:blipFill>
          <a:blip r:embed="rId2"/>
          <a:stretch>
            <a:fillRect/>
          </a:stretch>
        </p:blipFill>
        <p:spPr>
          <a:xfrm>
            <a:off x="1597307" y="1473868"/>
            <a:ext cx="9244796" cy="1457912"/>
          </a:xfrm>
          <a:prstGeom prst="rect">
            <a:avLst/>
          </a:prstGeom>
        </p:spPr>
      </p:pic>
      <p:sp>
        <p:nvSpPr>
          <p:cNvPr id="4" name="矩形 3">
            <a:extLst>
              <a:ext uri="{FF2B5EF4-FFF2-40B4-BE49-F238E27FC236}">
                <a16:creationId xmlns:a16="http://schemas.microsoft.com/office/drawing/2014/main" id="{9E154155-31C1-4786-BED7-DF64DD9DEC7D}"/>
              </a:ext>
            </a:extLst>
          </p:cNvPr>
          <p:cNvSpPr/>
          <p:nvPr/>
        </p:nvSpPr>
        <p:spPr>
          <a:xfrm>
            <a:off x="1360026" y="3035606"/>
            <a:ext cx="9993774" cy="707886"/>
          </a:xfrm>
          <a:prstGeom prst="rect">
            <a:avLst/>
          </a:prstGeom>
        </p:spPr>
        <p:txBody>
          <a:bodyPr wrap="square">
            <a:spAutoFit/>
          </a:bodyPr>
          <a:lstStyle/>
          <a:p>
            <a:r>
              <a:rPr lang="en-US" altLang="zh-CN" sz="2000" b="1" dirty="0">
                <a:solidFill>
                  <a:srgbClr val="0000CC"/>
                </a:solidFill>
                <a:latin typeface="Times New Roman" panose="02020603050405020304" pitchFamily="18" charset="0"/>
              </a:rPr>
              <a:t>    2008</a:t>
            </a:r>
            <a:r>
              <a:rPr lang="zh-CN" altLang="en-US" sz="2000" dirty="0">
                <a:solidFill>
                  <a:srgbClr val="0000CC"/>
                </a:solidFill>
                <a:latin typeface="Times New Roman" panose="02020603050405020304" pitchFamily="18" charset="0"/>
                <a:ea typeface="楷体_GB2312" panose="02010609030101010101"/>
              </a:rPr>
              <a:t>年</a:t>
            </a:r>
            <a:r>
              <a:rPr lang="en-US" altLang="zh-CN" sz="2000" b="1" dirty="0">
                <a:solidFill>
                  <a:srgbClr val="0000CC"/>
                </a:solidFill>
                <a:latin typeface="Times New Roman" panose="02020603050405020304" pitchFamily="18" charset="0"/>
                <a:ea typeface="楷体_GB2312" panose="02010609030101010101"/>
              </a:rPr>
              <a:t>11</a:t>
            </a:r>
            <a:r>
              <a:rPr lang="zh-CN" altLang="en-US" sz="2000" dirty="0">
                <a:solidFill>
                  <a:srgbClr val="0000CC"/>
                </a:solidFill>
                <a:latin typeface="Times New Roman" panose="02020603050405020304" pitchFamily="18" charset="0"/>
                <a:ea typeface="楷体_GB2312" panose="02010609030101010101"/>
              </a:rPr>
              <a:t>月</a:t>
            </a:r>
            <a:r>
              <a:rPr lang="en-US" altLang="zh-CN" sz="2000" b="1" dirty="0">
                <a:solidFill>
                  <a:srgbClr val="0000CC"/>
                </a:solidFill>
                <a:latin typeface="Times New Roman" panose="02020603050405020304" pitchFamily="18" charset="0"/>
                <a:ea typeface="楷体_GB2312" panose="02010609030101010101"/>
              </a:rPr>
              <a:t>16</a:t>
            </a:r>
            <a:r>
              <a:rPr lang="zh-CN" altLang="en-US" sz="2000" dirty="0">
                <a:solidFill>
                  <a:srgbClr val="0000CC"/>
                </a:solidFill>
                <a:latin typeface="Times New Roman" panose="02020603050405020304" pitchFamily="18" charset="0"/>
                <a:ea typeface="楷体_GB2312" panose="02010609030101010101"/>
              </a:rPr>
              <a:t>日，在中国科协成立</a:t>
            </a:r>
            <a:r>
              <a:rPr lang="en-US" altLang="zh-CN" sz="2000" b="1" dirty="0">
                <a:solidFill>
                  <a:srgbClr val="0000CC"/>
                </a:solidFill>
                <a:latin typeface="Times New Roman" panose="02020603050405020304" pitchFamily="18" charset="0"/>
                <a:ea typeface="楷体_GB2312" panose="02010609030101010101"/>
              </a:rPr>
              <a:t>50</a:t>
            </a:r>
            <a:r>
              <a:rPr lang="zh-CN" altLang="en-US" sz="2000" dirty="0">
                <a:solidFill>
                  <a:srgbClr val="0000CC"/>
                </a:solidFill>
                <a:latin typeface="Times New Roman" panose="02020603050405020304" pitchFamily="18" charset="0"/>
                <a:ea typeface="楷体_GB2312" panose="02010609030101010101"/>
              </a:rPr>
              <a:t>周年的新闻发布会上，经</a:t>
            </a:r>
            <a:r>
              <a:rPr lang="en-US" altLang="zh-CN" sz="2000" b="1" dirty="0">
                <a:solidFill>
                  <a:srgbClr val="0000CC"/>
                </a:solidFill>
                <a:latin typeface="Times New Roman" panose="02020603050405020304" pitchFamily="18" charset="0"/>
                <a:ea typeface="楷体_GB2312" panose="02010609030101010101"/>
              </a:rPr>
              <a:t>2000</a:t>
            </a:r>
            <a:r>
              <a:rPr lang="zh-CN" altLang="en-US" sz="2000" dirty="0">
                <a:solidFill>
                  <a:srgbClr val="0000CC"/>
                </a:solidFill>
                <a:latin typeface="Times New Roman" panose="02020603050405020304" pitchFamily="18" charset="0"/>
                <a:ea typeface="楷体_GB2312" panose="02010609030101010101"/>
              </a:rPr>
              <a:t>多万公众网上投票，评出的</a:t>
            </a:r>
            <a:r>
              <a:rPr lang="en-US" altLang="zh-CN" sz="2000" b="1" dirty="0">
                <a:solidFill>
                  <a:srgbClr val="CC0000"/>
                </a:solidFill>
                <a:latin typeface="Times New Roman" panose="02020603050405020304" pitchFamily="18" charset="0"/>
                <a:ea typeface="楷体_GB2312" panose="02010609030101010101"/>
              </a:rPr>
              <a:t>10</a:t>
            </a:r>
            <a:r>
              <a:rPr lang="zh-CN" altLang="en-US" sz="2000" dirty="0">
                <a:solidFill>
                  <a:srgbClr val="CC0000"/>
                </a:solidFill>
                <a:latin typeface="Times New Roman" panose="02020603050405020304" pitchFamily="18" charset="0"/>
                <a:ea typeface="楷体_GB2312" panose="02010609030101010101"/>
              </a:rPr>
              <a:t>项引领未来的科学技术</a:t>
            </a:r>
            <a:r>
              <a:rPr lang="zh-CN" altLang="en-US" sz="2000" dirty="0">
                <a:solidFill>
                  <a:srgbClr val="0000CC"/>
                </a:solidFill>
                <a:latin typeface="Times New Roman" panose="02020603050405020304" pitchFamily="18" charset="0"/>
                <a:ea typeface="楷体_GB2312" panose="02010609030101010101"/>
              </a:rPr>
              <a:t>如下：</a:t>
            </a:r>
            <a:endParaRPr lang="zh-CN" altLang="en-US" sz="2000" dirty="0"/>
          </a:p>
        </p:txBody>
      </p:sp>
      <p:sp>
        <p:nvSpPr>
          <p:cNvPr id="5" name="矩形 4">
            <a:extLst>
              <a:ext uri="{FF2B5EF4-FFF2-40B4-BE49-F238E27FC236}">
                <a16:creationId xmlns:a16="http://schemas.microsoft.com/office/drawing/2014/main" id="{8A7832FE-9597-44AD-81D5-116F7360B214}"/>
              </a:ext>
            </a:extLst>
          </p:cNvPr>
          <p:cNvSpPr/>
          <p:nvPr/>
        </p:nvSpPr>
        <p:spPr>
          <a:xfrm>
            <a:off x="3099120" y="3743492"/>
            <a:ext cx="6096000" cy="1477328"/>
          </a:xfrm>
          <a:prstGeom prst="rect">
            <a:avLst/>
          </a:prstGeom>
        </p:spPr>
        <p:txBody>
          <a:bodyPr>
            <a:spAutoFit/>
          </a:bodyPr>
          <a:lstStyle/>
          <a:p>
            <a:r>
              <a:rPr lang="en-US" altLang="zh-CN" b="1" dirty="0">
                <a:solidFill>
                  <a:srgbClr val="0000CC"/>
                </a:solidFill>
                <a:latin typeface="Times New Roman" panose="02020603050405020304" pitchFamily="18" charset="0"/>
              </a:rPr>
              <a:t>1</a:t>
            </a:r>
            <a:r>
              <a:rPr lang="zh-CN" altLang="en-US" dirty="0">
                <a:solidFill>
                  <a:srgbClr val="0000CC"/>
                </a:solidFill>
                <a:latin typeface="Times New Roman" panose="02020603050405020304" pitchFamily="18" charset="0"/>
                <a:ea typeface="楷体_GB2312" panose="02010609030101010101"/>
              </a:rPr>
              <a:t>．基因修饰技术</a:t>
            </a:r>
          </a:p>
          <a:p>
            <a:r>
              <a:rPr lang="en-US" altLang="zh-CN" b="1" dirty="0">
                <a:solidFill>
                  <a:srgbClr val="CC0000"/>
                </a:solidFill>
                <a:latin typeface="Times New Roman" panose="02020603050405020304" pitchFamily="18" charset="0"/>
                <a:ea typeface="楷体_GB2312" panose="02010609030101010101"/>
              </a:rPr>
              <a:t>2</a:t>
            </a:r>
            <a:r>
              <a:rPr lang="zh-CN" altLang="en-US" dirty="0">
                <a:solidFill>
                  <a:srgbClr val="CC0000"/>
                </a:solidFill>
                <a:latin typeface="Times New Roman" panose="02020603050405020304" pitchFamily="18" charset="0"/>
                <a:ea typeface="楷体_GB2312" panose="02010609030101010101"/>
              </a:rPr>
              <a:t>．未来家庭机器人</a:t>
            </a:r>
          </a:p>
          <a:p>
            <a:r>
              <a:rPr lang="en-US" altLang="zh-CN" b="1" dirty="0">
                <a:solidFill>
                  <a:srgbClr val="0000CC"/>
                </a:solidFill>
                <a:latin typeface="Times New Roman" panose="02020603050405020304" pitchFamily="18" charset="0"/>
                <a:ea typeface="楷体_GB2312" panose="02010609030101010101"/>
              </a:rPr>
              <a:t>3</a:t>
            </a:r>
            <a:r>
              <a:rPr lang="zh-CN" altLang="en-US" dirty="0">
                <a:solidFill>
                  <a:srgbClr val="0000CC"/>
                </a:solidFill>
                <a:latin typeface="Times New Roman" panose="02020603050405020304" pitchFamily="18" charset="0"/>
                <a:ea typeface="楷体_GB2312" panose="02010609030101010101"/>
              </a:rPr>
              <a:t>．新型电池</a:t>
            </a:r>
          </a:p>
          <a:p>
            <a:r>
              <a:rPr lang="en-US" altLang="zh-CN" b="1" dirty="0">
                <a:solidFill>
                  <a:srgbClr val="CC0000"/>
                </a:solidFill>
                <a:latin typeface="Times New Roman" panose="02020603050405020304" pitchFamily="18" charset="0"/>
                <a:ea typeface="楷体_GB2312" panose="02010609030101010101"/>
              </a:rPr>
              <a:t>4</a:t>
            </a:r>
            <a:r>
              <a:rPr lang="zh-CN" altLang="en-US" dirty="0">
                <a:solidFill>
                  <a:srgbClr val="CC0000"/>
                </a:solidFill>
                <a:latin typeface="Times New Roman" panose="02020603050405020304" pitchFamily="18" charset="0"/>
                <a:ea typeface="楷体_GB2312" panose="02010609030101010101"/>
              </a:rPr>
              <a:t>．人工智能技术</a:t>
            </a:r>
          </a:p>
          <a:p>
            <a:r>
              <a:rPr lang="en-US" altLang="zh-CN" b="1" dirty="0">
                <a:solidFill>
                  <a:srgbClr val="0000CC"/>
                </a:solidFill>
                <a:latin typeface="Times New Roman" panose="02020603050405020304" pitchFamily="18" charset="0"/>
                <a:ea typeface="楷体_GB2312" panose="02010609030101010101"/>
              </a:rPr>
              <a:t>5</a:t>
            </a:r>
            <a:r>
              <a:rPr lang="zh-CN" altLang="en-US" dirty="0">
                <a:solidFill>
                  <a:srgbClr val="0000CC"/>
                </a:solidFill>
                <a:latin typeface="Times New Roman" panose="02020603050405020304" pitchFamily="18" charset="0"/>
                <a:ea typeface="楷体_GB2312" panose="02010609030101010101"/>
              </a:rPr>
              <a:t>．超高速交通工具</a:t>
            </a:r>
            <a:endParaRPr lang="zh-CN" altLang="en-US" dirty="0"/>
          </a:p>
        </p:txBody>
      </p:sp>
      <p:sp>
        <p:nvSpPr>
          <p:cNvPr id="7" name="矩形 6">
            <a:extLst>
              <a:ext uri="{FF2B5EF4-FFF2-40B4-BE49-F238E27FC236}">
                <a16:creationId xmlns:a16="http://schemas.microsoft.com/office/drawing/2014/main" id="{FC614053-9AA5-4F03-9CC8-E4F05C8F4A27}"/>
              </a:ext>
            </a:extLst>
          </p:cNvPr>
          <p:cNvSpPr/>
          <p:nvPr/>
        </p:nvSpPr>
        <p:spPr>
          <a:xfrm>
            <a:off x="6516546" y="3724866"/>
            <a:ext cx="6096000" cy="1477328"/>
          </a:xfrm>
          <a:prstGeom prst="rect">
            <a:avLst/>
          </a:prstGeom>
        </p:spPr>
        <p:txBody>
          <a:bodyPr>
            <a:spAutoFit/>
          </a:bodyPr>
          <a:lstStyle/>
          <a:p>
            <a:r>
              <a:rPr lang="en-US" altLang="zh-CN" b="1" dirty="0">
                <a:solidFill>
                  <a:srgbClr val="0000CC"/>
                </a:solidFill>
                <a:latin typeface="Times New Roman" panose="02020603050405020304" pitchFamily="18" charset="0"/>
              </a:rPr>
              <a:t>6</a:t>
            </a:r>
            <a:r>
              <a:rPr lang="zh-CN" altLang="en-US" dirty="0">
                <a:solidFill>
                  <a:srgbClr val="0000CC"/>
                </a:solidFill>
                <a:latin typeface="Times New Roman" panose="02020603050405020304" pitchFamily="18" charset="0"/>
                <a:ea typeface="楷体_GB2312" panose="02010609030101010101"/>
              </a:rPr>
              <a:t>．干细胞技术</a:t>
            </a:r>
          </a:p>
          <a:p>
            <a:r>
              <a:rPr lang="en-US" altLang="zh-CN" b="1" dirty="0">
                <a:solidFill>
                  <a:srgbClr val="0000CC"/>
                </a:solidFill>
                <a:latin typeface="Times New Roman" panose="02020603050405020304" pitchFamily="18" charset="0"/>
                <a:ea typeface="楷体_GB2312" panose="02010609030101010101"/>
              </a:rPr>
              <a:t>7</a:t>
            </a:r>
            <a:r>
              <a:rPr lang="zh-CN" altLang="en-US" dirty="0">
                <a:solidFill>
                  <a:srgbClr val="0000CC"/>
                </a:solidFill>
                <a:latin typeface="Times New Roman" panose="02020603050405020304" pitchFamily="18" charset="0"/>
                <a:ea typeface="楷体_GB2312" panose="02010609030101010101"/>
              </a:rPr>
              <a:t>．光电信息技术</a:t>
            </a:r>
          </a:p>
          <a:p>
            <a:r>
              <a:rPr lang="en-US" altLang="zh-CN" b="1" dirty="0">
                <a:solidFill>
                  <a:srgbClr val="0000CC"/>
                </a:solidFill>
                <a:latin typeface="Times New Roman" panose="02020603050405020304" pitchFamily="18" charset="0"/>
                <a:ea typeface="楷体_GB2312" panose="02010609030101010101"/>
              </a:rPr>
              <a:t>8</a:t>
            </a:r>
            <a:r>
              <a:rPr lang="zh-CN" altLang="en-US" dirty="0">
                <a:solidFill>
                  <a:srgbClr val="0000CC"/>
                </a:solidFill>
                <a:latin typeface="Times New Roman" panose="02020603050405020304" pitchFamily="18" charset="0"/>
                <a:ea typeface="楷体_GB2312" panose="02010609030101010101"/>
              </a:rPr>
              <a:t>．可服用诊疗芯片</a:t>
            </a:r>
          </a:p>
          <a:p>
            <a:r>
              <a:rPr lang="en-US" altLang="zh-CN" b="1" dirty="0">
                <a:solidFill>
                  <a:srgbClr val="0000CC"/>
                </a:solidFill>
                <a:latin typeface="Times New Roman" panose="02020603050405020304" pitchFamily="18" charset="0"/>
                <a:ea typeface="楷体_GB2312" panose="02010609030101010101"/>
              </a:rPr>
              <a:t>9</a:t>
            </a:r>
            <a:r>
              <a:rPr lang="zh-CN" altLang="en-US" dirty="0">
                <a:solidFill>
                  <a:srgbClr val="0000CC"/>
                </a:solidFill>
                <a:latin typeface="Times New Roman" panose="02020603050405020304" pitchFamily="18" charset="0"/>
                <a:ea typeface="楷体_GB2312" panose="02010609030101010101"/>
              </a:rPr>
              <a:t>．感冒疫苗</a:t>
            </a:r>
          </a:p>
          <a:p>
            <a:r>
              <a:rPr lang="en-US" altLang="zh-CN" b="1" dirty="0">
                <a:solidFill>
                  <a:srgbClr val="0000CC"/>
                </a:solidFill>
                <a:latin typeface="Times New Roman" panose="02020603050405020304" pitchFamily="18" charset="0"/>
                <a:ea typeface="楷体_GB2312" panose="02010609030101010101"/>
              </a:rPr>
              <a:t>10</a:t>
            </a:r>
            <a:r>
              <a:rPr lang="zh-CN" altLang="en-US" dirty="0">
                <a:solidFill>
                  <a:srgbClr val="0000CC"/>
                </a:solidFill>
                <a:latin typeface="Times New Roman" panose="02020603050405020304" pitchFamily="18" charset="0"/>
                <a:ea typeface="楷体_GB2312" panose="02010609030101010101"/>
              </a:rPr>
              <a:t>．无线能量传输技术</a:t>
            </a:r>
            <a:endParaRPr lang="zh-CN" altLang="en-US" dirty="0"/>
          </a:p>
        </p:txBody>
      </p:sp>
      <p:sp>
        <p:nvSpPr>
          <p:cNvPr id="11" name="矩形 10">
            <a:extLst>
              <a:ext uri="{FF2B5EF4-FFF2-40B4-BE49-F238E27FC236}">
                <a16:creationId xmlns:a16="http://schemas.microsoft.com/office/drawing/2014/main" id="{7F22E54A-56E2-4EF5-9891-2D31868D2F82}"/>
              </a:ext>
            </a:extLst>
          </p:cNvPr>
          <p:cNvSpPr/>
          <p:nvPr/>
        </p:nvSpPr>
        <p:spPr>
          <a:xfrm>
            <a:off x="638536" y="6322159"/>
            <a:ext cx="11756019" cy="369332"/>
          </a:xfrm>
          <a:prstGeom prst="rect">
            <a:avLst/>
          </a:prstGeom>
        </p:spPr>
        <p:txBody>
          <a:bodyPr wrap="square">
            <a:spAutoFit/>
          </a:bodyPr>
          <a:lstStyle/>
          <a:p>
            <a:r>
              <a:rPr lang="zh-CN" altLang="en-US" dirty="0">
                <a:solidFill>
                  <a:srgbClr val="FF0000"/>
                </a:solidFill>
                <a:latin typeface="Times New Roman" panose="02020603050405020304" pitchFamily="18" charset="0"/>
                <a:ea typeface="楷体_GB2312" panose="02010609030101010101"/>
              </a:rPr>
              <a:t>中央政府网站</a:t>
            </a:r>
            <a:r>
              <a:rPr lang="zh-CN" altLang="en-US" dirty="0">
                <a:solidFill>
                  <a:srgbClr val="0000CC"/>
                </a:solidFill>
                <a:latin typeface="Times New Roman" panose="02020603050405020304" pitchFamily="18" charset="0"/>
                <a:ea typeface="楷体_GB2312" panose="02010609030101010101"/>
              </a:rPr>
              <a:t>：</a:t>
            </a:r>
            <a:r>
              <a:rPr lang="en-US" altLang="zh-CN" dirty="0">
                <a:solidFill>
                  <a:srgbClr val="0000CC"/>
                </a:solidFill>
                <a:latin typeface="Times New Roman" panose="02020603050405020304" pitchFamily="18" charset="0"/>
                <a:ea typeface="楷体_GB2312" panose="02010609030101010101"/>
              </a:rPr>
              <a:t>http://www.gov.cn/zhengce/content/201707/20/content_5211996.htm?from=timeline&amp;isappinstalled=0</a:t>
            </a:r>
            <a:endParaRPr lang="zh-CN" altLang="en-US" dirty="0"/>
          </a:p>
        </p:txBody>
      </p:sp>
      <p:sp>
        <p:nvSpPr>
          <p:cNvPr id="13" name="矩形 12">
            <a:extLst>
              <a:ext uri="{FF2B5EF4-FFF2-40B4-BE49-F238E27FC236}">
                <a16:creationId xmlns:a16="http://schemas.microsoft.com/office/drawing/2014/main" id="{CD5F7B24-297F-40A9-A62A-F4A10812674E}"/>
              </a:ext>
            </a:extLst>
          </p:cNvPr>
          <p:cNvSpPr/>
          <p:nvPr/>
        </p:nvSpPr>
        <p:spPr>
          <a:xfrm>
            <a:off x="1360027" y="5309824"/>
            <a:ext cx="9993774" cy="923330"/>
          </a:xfrm>
          <a:prstGeom prst="rect">
            <a:avLst/>
          </a:prstGeom>
        </p:spPr>
        <p:txBody>
          <a:bodyPr wrap="square">
            <a:spAutoFit/>
          </a:bodyPr>
          <a:lstStyle/>
          <a:p>
            <a:r>
              <a:rPr lang="en-US" altLang="zh-CN" b="1" dirty="0">
                <a:solidFill>
                  <a:srgbClr val="0000CC"/>
                </a:solidFill>
                <a:latin typeface="Times New Roman" panose="02020603050405020304" pitchFamily="18" charset="0"/>
              </a:rPr>
              <a:t>    2017</a:t>
            </a:r>
            <a:r>
              <a:rPr lang="zh-CN" altLang="en-US" b="1" dirty="0">
                <a:solidFill>
                  <a:srgbClr val="0000CC"/>
                </a:solidFill>
                <a:latin typeface="Times New Roman" panose="02020603050405020304" pitchFamily="18" charset="0"/>
              </a:rPr>
              <a:t>年</a:t>
            </a:r>
            <a:r>
              <a:rPr lang="en-US" altLang="zh-CN" b="1" dirty="0">
                <a:solidFill>
                  <a:srgbClr val="0000CC"/>
                </a:solidFill>
                <a:latin typeface="Times New Roman" panose="02020603050405020304" pitchFamily="18" charset="0"/>
              </a:rPr>
              <a:t>7</a:t>
            </a:r>
            <a:r>
              <a:rPr lang="zh-CN" altLang="en-US" b="1" dirty="0">
                <a:solidFill>
                  <a:srgbClr val="0000CC"/>
                </a:solidFill>
                <a:latin typeface="Times New Roman" panose="02020603050405020304" pitchFamily="18" charset="0"/>
              </a:rPr>
              <a:t>月</a:t>
            </a:r>
            <a:r>
              <a:rPr lang="en-US" altLang="zh-CN" b="1" dirty="0">
                <a:solidFill>
                  <a:srgbClr val="0000CC"/>
                </a:solidFill>
                <a:latin typeface="Times New Roman" panose="02020603050405020304" pitchFamily="18" charset="0"/>
              </a:rPr>
              <a:t>20</a:t>
            </a:r>
            <a:r>
              <a:rPr lang="zh-CN" altLang="en-US" b="1" dirty="0">
                <a:solidFill>
                  <a:srgbClr val="0000CC"/>
                </a:solidFill>
                <a:latin typeface="Times New Roman" panose="02020603050405020304" pitchFamily="18" charset="0"/>
              </a:rPr>
              <a:t>日</a:t>
            </a:r>
            <a:r>
              <a:rPr lang="zh-CN" altLang="en-US" dirty="0">
                <a:solidFill>
                  <a:srgbClr val="0000CC"/>
                </a:solidFill>
                <a:latin typeface="Times New Roman" panose="02020603050405020304" pitchFamily="18" charset="0"/>
                <a:ea typeface="楷体_GB2312" panose="02010609030101010101"/>
              </a:rPr>
              <a:t>，国务院近日印发</a:t>
            </a:r>
            <a:r>
              <a:rPr lang="en-US" altLang="zh-CN" dirty="0">
                <a:solidFill>
                  <a:srgbClr val="FF0000"/>
                </a:solidFill>
                <a:latin typeface="Times New Roman" panose="02020603050405020304" pitchFamily="18" charset="0"/>
                <a:ea typeface="楷体_GB2312" panose="02010609030101010101"/>
              </a:rPr>
              <a:t>《</a:t>
            </a:r>
            <a:r>
              <a:rPr lang="zh-CN" altLang="en-US" dirty="0">
                <a:solidFill>
                  <a:srgbClr val="FF0000"/>
                </a:solidFill>
                <a:latin typeface="Times New Roman" panose="02020603050405020304" pitchFamily="18" charset="0"/>
                <a:ea typeface="楷体_GB2312" panose="02010609030101010101"/>
              </a:rPr>
              <a:t>新一代人工智能发展规划</a:t>
            </a:r>
            <a:r>
              <a:rPr lang="en-US" altLang="zh-CN" dirty="0">
                <a:solidFill>
                  <a:srgbClr val="FF0000"/>
                </a:solidFill>
                <a:latin typeface="Times New Roman" panose="02020603050405020304" pitchFamily="18" charset="0"/>
                <a:ea typeface="楷体_GB2312" panose="02010609030101010101"/>
              </a:rPr>
              <a:t>》</a:t>
            </a:r>
            <a:r>
              <a:rPr lang="zh-CN" altLang="en-US" dirty="0">
                <a:solidFill>
                  <a:srgbClr val="0000CC"/>
                </a:solidFill>
                <a:latin typeface="Times New Roman" panose="02020603050405020304" pitchFamily="18" charset="0"/>
                <a:ea typeface="楷体_GB2312" panose="02010609030101010101"/>
              </a:rPr>
              <a:t>明确了我国新一代人工智能发展的战略目标：到</a:t>
            </a:r>
            <a:r>
              <a:rPr lang="en-US" altLang="zh-CN" dirty="0">
                <a:solidFill>
                  <a:srgbClr val="FF0000"/>
                </a:solidFill>
                <a:latin typeface="Times New Roman" panose="02020603050405020304" pitchFamily="18" charset="0"/>
                <a:ea typeface="楷体_GB2312" panose="02010609030101010101"/>
              </a:rPr>
              <a:t>2020</a:t>
            </a:r>
            <a:r>
              <a:rPr lang="zh-CN" altLang="en-US" dirty="0">
                <a:solidFill>
                  <a:srgbClr val="FF0000"/>
                </a:solidFill>
                <a:latin typeface="Times New Roman" panose="02020603050405020304" pitchFamily="18" charset="0"/>
                <a:ea typeface="楷体_GB2312" panose="02010609030101010101"/>
              </a:rPr>
              <a:t>年</a:t>
            </a:r>
            <a:r>
              <a:rPr lang="zh-CN" altLang="en-US" dirty="0">
                <a:solidFill>
                  <a:srgbClr val="0000CC"/>
                </a:solidFill>
                <a:latin typeface="Times New Roman" panose="02020603050405020304" pitchFamily="18" charset="0"/>
                <a:ea typeface="楷体_GB2312" panose="02010609030101010101"/>
              </a:rPr>
              <a:t>，人工智能总体技术和应用与世界先进水平同步，人工智能产业成为新的重要经济增长点，人工智能技术应用成为改善民生的新途径</a:t>
            </a:r>
            <a:r>
              <a:rPr lang="en-US" altLang="zh-CN" dirty="0">
                <a:solidFill>
                  <a:srgbClr val="0000CC"/>
                </a:solidFill>
                <a:latin typeface="Times New Roman" panose="02020603050405020304" pitchFamily="18" charset="0"/>
                <a:ea typeface="楷体_GB2312" panose="02010609030101010101"/>
              </a:rPr>
              <a:t>……</a:t>
            </a:r>
            <a:endParaRPr lang="zh-CN" altLang="en-US" dirty="0"/>
          </a:p>
        </p:txBody>
      </p:sp>
    </p:spTree>
    <p:extLst>
      <p:ext uri="{BB962C8B-B14F-4D97-AF65-F5344CB8AC3E}">
        <p14:creationId xmlns:p14="http://schemas.microsoft.com/office/powerpoint/2010/main" val="18086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bwMode="auto">
          <a:xfrm>
            <a:off x="4038600" y="6506825"/>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1D3E07A-ADC3-4B3D-9E3C-1E04D85A45BE}" type="slidenum">
              <a:rPr lang="en-US" altLang="zh-CN">
                <a:solidFill>
                  <a:srgbClr val="003399"/>
                </a:solidFill>
                <a:latin typeface="Times New Roman" panose="02020603050405020304" pitchFamily="18" charset="0"/>
              </a:rPr>
              <a:pPr algn="r"/>
              <a:t>33</a:t>
            </a:fld>
            <a:endParaRPr lang="en-US" altLang="zh-CN">
              <a:solidFill>
                <a:srgbClr val="003399"/>
              </a:solidFill>
              <a:latin typeface="Times New Roman" panose="02020603050405020304" pitchFamily="18" charset="0"/>
            </a:endParaRPr>
          </a:p>
        </p:txBody>
      </p:sp>
      <p:sp>
        <p:nvSpPr>
          <p:cNvPr id="45059" name="日期占位符 5"/>
          <p:cNvSpPr>
            <a:spLocks noGrp="1"/>
          </p:cNvSpPr>
          <p:nvPr>
            <p:ph type="dt" sz="quarter" idx="12"/>
          </p:nvPr>
        </p:nvSpPr>
        <p:spPr bwMode="auto">
          <a:xfrm>
            <a:off x="8610600" y="6506825"/>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4504EC27-8950-4E74-A56C-33F0E1265F44}"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9410" name="Rectangle 2"/>
          <p:cNvSpPr>
            <a:spLocks noGrp="1"/>
          </p:cNvSpPr>
          <p:nvPr>
            <p:ph type="title"/>
          </p:nvPr>
        </p:nvSpPr>
        <p:spPr>
          <a:xfrm>
            <a:off x="293226" y="168819"/>
            <a:ext cx="822960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dirty="0"/>
              <a:t>1.1.4  AI</a:t>
            </a:r>
            <a:r>
              <a:rPr lang="zh-CN" altLang="en-US" dirty="0"/>
              <a:t>的学科位置</a:t>
            </a:r>
          </a:p>
        </p:txBody>
      </p:sp>
      <p:sp>
        <p:nvSpPr>
          <p:cNvPr id="3" name="矩形 2">
            <a:extLst>
              <a:ext uri="{FF2B5EF4-FFF2-40B4-BE49-F238E27FC236}">
                <a16:creationId xmlns:a16="http://schemas.microsoft.com/office/drawing/2014/main" id="{A3DE5D33-8D5E-49FA-85BD-E7AA232A140B}"/>
              </a:ext>
            </a:extLst>
          </p:cNvPr>
          <p:cNvSpPr/>
          <p:nvPr/>
        </p:nvSpPr>
        <p:spPr>
          <a:xfrm>
            <a:off x="606223" y="1012203"/>
            <a:ext cx="3262432"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3. </a:t>
            </a:r>
            <a:r>
              <a:rPr lang="zh-CN" altLang="en-US" sz="2400" dirty="0">
                <a:solidFill>
                  <a:srgbClr val="FF0000"/>
                </a:solidFill>
                <a:latin typeface="Times New Roman" panose="02020603050405020304" pitchFamily="18" charset="0"/>
                <a:ea typeface="楷体_GB2312" panose="02010609030101010101"/>
              </a:rPr>
              <a:t>信息时代的核心技术</a:t>
            </a:r>
            <a:endParaRPr lang="zh-CN" altLang="en-US" sz="2000" dirty="0"/>
          </a:p>
        </p:txBody>
      </p:sp>
      <p:pic>
        <p:nvPicPr>
          <p:cNvPr id="6" name="图片 5">
            <a:extLst>
              <a:ext uri="{FF2B5EF4-FFF2-40B4-BE49-F238E27FC236}">
                <a16:creationId xmlns:a16="http://schemas.microsoft.com/office/drawing/2014/main" id="{358A3F0B-8D65-4B76-A41C-B89D8143FADA}"/>
              </a:ext>
            </a:extLst>
          </p:cNvPr>
          <p:cNvPicPr>
            <a:picLocks noChangeAspect="1"/>
          </p:cNvPicPr>
          <p:nvPr/>
        </p:nvPicPr>
        <p:blipFill>
          <a:blip r:embed="rId2"/>
          <a:stretch>
            <a:fillRect/>
          </a:stretch>
        </p:blipFill>
        <p:spPr>
          <a:xfrm>
            <a:off x="1659521" y="1803598"/>
            <a:ext cx="1905000" cy="2764667"/>
          </a:xfrm>
          <a:prstGeom prst="rect">
            <a:avLst/>
          </a:prstGeom>
        </p:spPr>
      </p:pic>
      <p:sp>
        <p:nvSpPr>
          <p:cNvPr id="9" name="矩形 8">
            <a:extLst>
              <a:ext uri="{FF2B5EF4-FFF2-40B4-BE49-F238E27FC236}">
                <a16:creationId xmlns:a16="http://schemas.microsoft.com/office/drawing/2014/main" id="{A3178836-9411-4588-8947-C0FC886377AB}"/>
              </a:ext>
            </a:extLst>
          </p:cNvPr>
          <p:cNvSpPr/>
          <p:nvPr/>
        </p:nvSpPr>
        <p:spPr>
          <a:xfrm>
            <a:off x="3999414" y="2062546"/>
            <a:ext cx="3623840" cy="2246769"/>
          </a:xfrm>
          <a:prstGeom prst="rect">
            <a:avLst/>
          </a:prstGeom>
        </p:spPr>
        <p:txBody>
          <a:bodyPr wrap="square">
            <a:spAutoFit/>
          </a:bodyPr>
          <a:lstStyle/>
          <a:p>
            <a:r>
              <a:rPr lang="zh-CN" altLang="en-US" sz="2000" dirty="0">
                <a:solidFill>
                  <a:srgbClr val="0000CC"/>
                </a:solidFill>
                <a:ea typeface="楷体_GB2312" panose="02010609030101010101"/>
              </a:rPr>
              <a:t>    吴文俊，</a:t>
            </a:r>
            <a:r>
              <a:rPr lang="en-US" altLang="zh-CN" sz="2000" b="1" dirty="0">
                <a:solidFill>
                  <a:srgbClr val="0000CC"/>
                </a:solidFill>
                <a:latin typeface="Times New Roman" panose="02020603050405020304" pitchFamily="18" charset="0"/>
                <a:ea typeface="楷体_GB2312" panose="02010609030101010101"/>
              </a:rPr>
              <a:t>1919</a:t>
            </a:r>
            <a:r>
              <a:rPr lang="zh-CN" altLang="en-US" sz="2000" dirty="0">
                <a:solidFill>
                  <a:srgbClr val="0000CC"/>
                </a:solidFill>
                <a:latin typeface="Times New Roman" panose="02020603050405020304" pitchFamily="18" charset="0"/>
                <a:ea typeface="楷体_GB2312" panose="02010609030101010101"/>
              </a:rPr>
              <a:t>年生。    </a:t>
            </a:r>
            <a:r>
              <a:rPr lang="en-US" altLang="zh-CN" sz="2000" b="1" dirty="0">
                <a:solidFill>
                  <a:srgbClr val="0000CC"/>
                </a:solidFill>
                <a:latin typeface="Times New Roman" panose="02020603050405020304" pitchFamily="18" charset="0"/>
                <a:ea typeface="楷体_GB2312" panose="02010609030101010101"/>
              </a:rPr>
              <a:t>1940</a:t>
            </a:r>
            <a:r>
              <a:rPr lang="zh-CN" altLang="en-US" sz="2000" dirty="0">
                <a:solidFill>
                  <a:srgbClr val="0000CC"/>
                </a:solidFill>
                <a:latin typeface="Times New Roman" panose="02020603050405020304" pitchFamily="18" charset="0"/>
                <a:ea typeface="楷体_GB2312" panose="02010609030101010101"/>
              </a:rPr>
              <a:t>年毕业于上海交大数学系。</a:t>
            </a:r>
          </a:p>
          <a:p>
            <a:r>
              <a:rPr lang="en-US" altLang="zh-CN" sz="2000" b="1" dirty="0">
                <a:solidFill>
                  <a:srgbClr val="0000CC"/>
                </a:solidFill>
                <a:latin typeface="Times New Roman" panose="02020603050405020304" pitchFamily="18" charset="0"/>
                <a:ea typeface="楷体_GB2312" panose="02010609030101010101"/>
              </a:rPr>
              <a:t>    1946</a:t>
            </a:r>
            <a:r>
              <a:rPr lang="zh-CN" altLang="en-US" sz="2000" dirty="0">
                <a:solidFill>
                  <a:srgbClr val="0000CC"/>
                </a:solidFill>
                <a:latin typeface="Times New Roman" panose="02020603050405020304" pitchFamily="18" charset="0"/>
                <a:ea typeface="楷体_GB2312" panose="02010609030101010101"/>
              </a:rPr>
              <a:t>年赴法国留学，并获博士学 位。</a:t>
            </a:r>
          </a:p>
          <a:p>
            <a:r>
              <a:rPr lang="en-US" altLang="zh-CN" sz="2000" b="1" dirty="0">
                <a:solidFill>
                  <a:srgbClr val="0000CC"/>
                </a:solidFill>
                <a:latin typeface="Times New Roman" panose="02020603050405020304" pitchFamily="18" charset="0"/>
                <a:ea typeface="楷体_GB2312" panose="02010609030101010101"/>
              </a:rPr>
              <a:t>   1957</a:t>
            </a:r>
            <a:r>
              <a:rPr lang="zh-CN" altLang="en-US" sz="2000" dirty="0">
                <a:solidFill>
                  <a:srgbClr val="0000CC"/>
                </a:solidFill>
                <a:latin typeface="Times New Roman" panose="02020603050405020304" pitchFamily="18" charset="0"/>
                <a:ea typeface="楷体_GB2312" panose="02010609030101010101"/>
              </a:rPr>
              <a:t>年当选中科院学部委员（院士）</a:t>
            </a:r>
          </a:p>
          <a:p>
            <a:r>
              <a:rPr lang="en-US" altLang="zh-CN" sz="2000" b="1" dirty="0">
                <a:solidFill>
                  <a:srgbClr val="0000CC"/>
                </a:solidFill>
                <a:latin typeface="Times New Roman" panose="02020603050405020304" pitchFamily="18" charset="0"/>
                <a:ea typeface="楷体_GB2312" panose="02010609030101010101"/>
              </a:rPr>
              <a:t>    2001</a:t>
            </a:r>
            <a:r>
              <a:rPr lang="zh-CN" altLang="en-US" sz="2000" dirty="0">
                <a:solidFill>
                  <a:srgbClr val="0000CC"/>
                </a:solidFill>
                <a:latin typeface="Times New Roman" panose="02020603050405020304" pitchFamily="18" charset="0"/>
                <a:ea typeface="楷体_GB2312" panose="02010609030101010101"/>
              </a:rPr>
              <a:t>年获首届国家主席奖。</a:t>
            </a:r>
            <a:endParaRPr lang="zh-CN" altLang="en-US" sz="2000" dirty="0"/>
          </a:p>
        </p:txBody>
      </p:sp>
      <p:pic>
        <p:nvPicPr>
          <p:cNvPr id="10" name="图片 9">
            <a:extLst>
              <a:ext uri="{FF2B5EF4-FFF2-40B4-BE49-F238E27FC236}">
                <a16:creationId xmlns:a16="http://schemas.microsoft.com/office/drawing/2014/main" id="{A8F0493E-2290-4616-AD19-56397D6B54AD}"/>
              </a:ext>
            </a:extLst>
          </p:cNvPr>
          <p:cNvPicPr>
            <a:picLocks noChangeAspect="1"/>
          </p:cNvPicPr>
          <p:nvPr/>
        </p:nvPicPr>
        <p:blipFill>
          <a:blip r:embed="rId3"/>
          <a:stretch>
            <a:fillRect/>
          </a:stretch>
        </p:blipFill>
        <p:spPr>
          <a:xfrm>
            <a:off x="8058148" y="1345486"/>
            <a:ext cx="3400790" cy="4807770"/>
          </a:xfrm>
          <a:prstGeom prst="rect">
            <a:avLst/>
          </a:prstGeom>
        </p:spPr>
      </p:pic>
      <p:sp>
        <p:nvSpPr>
          <p:cNvPr id="11" name="矩形 10">
            <a:extLst>
              <a:ext uri="{FF2B5EF4-FFF2-40B4-BE49-F238E27FC236}">
                <a16:creationId xmlns:a16="http://schemas.microsoft.com/office/drawing/2014/main" id="{0C98BA1E-E781-4436-AD03-770AB7321F63}"/>
              </a:ext>
            </a:extLst>
          </p:cNvPr>
          <p:cNvSpPr/>
          <p:nvPr/>
        </p:nvSpPr>
        <p:spPr>
          <a:xfrm>
            <a:off x="1143964" y="5190555"/>
            <a:ext cx="6096000" cy="707886"/>
          </a:xfrm>
          <a:prstGeom prst="rect">
            <a:avLst/>
          </a:prstGeom>
        </p:spPr>
        <p:txBody>
          <a:bodyPr>
            <a:spAutoFit/>
          </a:bodyPr>
          <a:lstStyle/>
          <a:p>
            <a:r>
              <a:rPr lang="zh-CN" altLang="en-US" sz="2000" dirty="0">
                <a:solidFill>
                  <a:srgbClr val="0000CC"/>
                </a:solidFill>
                <a:ea typeface="楷体_GB2312" panose="02010609030101010101"/>
              </a:rPr>
              <a:t>    在数学机械化领域。他提出的几何定理的机器证明被国际数学界称为</a:t>
            </a:r>
            <a:r>
              <a:rPr lang="zh-CN" altLang="en-US" sz="2000" b="1" dirty="0">
                <a:solidFill>
                  <a:srgbClr val="0000CC"/>
                </a:solidFill>
                <a:latin typeface="Times New Roman" panose="02020603050405020304" pitchFamily="18" charset="0"/>
                <a:ea typeface="楷体_GB2312" panose="02010609030101010101"/>
              </a:rPr>
              <a:t>“</a:t>
            </a:r>
            <a:r>
              <a:rPr lang="zh-CN" altLang="en-US" sz="2000" dirty="0">
                <a:solidFill>
                  <a:srgbClr val="0000CC"/>
                </a:solidFill>
                <a:latin typeface="Times New Roman" panose="02020603050405020304" pitchFamily="18" charset="0"/>
                <a:ea typeface="楷体_GB2312" panose="02010609030101010101"/>
              </a:rPr>
              <a:t>吴方法</a:t>
            </a:r>
            <a:r>
              <a:rPr lang="zh-CN" altLang="en-US" sz="2000" b="1" dirty="0">
                <a:solidFill>
                  <a:srgbClr val="0000CC"/>
                </a:solidFill>
                <a:latin typeface="Times New Roman" panose="02020603050405020304" pitchFamily="18" charset="0"/>
                <a:ea typeface="楷体_GB2312" panose="02010609030101010101"/>
              </a:rPr>
              <a:t>”</a:t>
            </a:r>
            <a:r>
              <a:rPr lang="zh-CN" altLang="en-US" sz="2000" dirty="0">
                <a:solidFill>
                  <a:srgbClr val="0000CC"/>
                </a:solidFill>
                <a:latin typeface="Times New Roman" panose="02020603050405020304" pitchFamily="18" charset="0"/>
                <a:ea typeface="楷体_GB2312" panose="02010609030101010101"/>
              </a:rPr>
              <a:t>。</a:t>
            </a:r>
            <a:endParaRPr lang="zh-CN" altLang="en-US" sz="2000" dirty="0"/>
          </a:p>
        </p:txBody>
      </p:sp>
    </p:spTree>
    <p:extLst>
      <p:ext uri="{BB962C8B-B14F-4D97-AF65-F5344CB8AC3E}">
        <p14:creationId xmlns:p14="http://schemas.microsoft.com/office/powerpoint/2010/main" val="3511424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bwMode="auto">
          <a:xfrm>
            <a:off x="4038600" y="6506825"/>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1D3E07A-ADC3-4B3D-9E3C-1E04D85A45BE}" type="slidenum">
              <a:rPr lang="en-US" altLang="zh-CN">
                <a:solidFill>
                  <a:srgbClr val="003399"/>
                </a:solidFill>
                <a:latin typeface="Times New Roman" panose="02020603050405020304" pitchFamily="18" charset="0"/>
              </a:rPr>
              <a:pPr algn="r"/>
              <a:t>34</a:t>
            </a:fld>
            <a:endParaRPr lang="en-US" altLang="zh-CN">
              <a:solidFill>
                <a:srgbClr val="003399"/>
              </a:solidFill>
              <a:latin typeface="Times New Roman" panose="02020603050405020304" pitchFamily="18" charset="0"/>
            </a:endParaRPr>
          </a:p>
        </p:txBody>
      </p:sp>
      <p:sp>
        <p:nvSpPr>
          <p:cNvPr id="45059" name="日期占位符 5"/>
          <p:cNvSpPr>
            <a:spLocks noGrp="1"/>
          </p:cNvSpPr>
          <p:nvPr>
            <p:ph type="dt" sz="quarter" idx="12"/>
          </p:nvPr>
        </p:nvSpPr>
        <p:spPr bwMode="auto">
          <a:xfrm>
            <a:off x="8610600" y="6506825"/>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4504EC27-8950-4E74-A56C-33F0E1265F44}"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9410" name="Rectangle 2"/>
          <p:cNvSpPr>
            <a:spLocks noGrp="1"/>
          </p:cNvSpPr>
          <p:nvPr>
            <p:ph type="title"/>
          </p:nvPr>
        </p:nvSpPr>
        <p:spPr>
          <a:xfrm>
            <a:off x="293226" y="168819"/>
            <a:ext cx="1058072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dirty="0"/>
              <a:t>1.1.5</a:t>
            </a:r>
            <a:r>
              <a:rPr lang="zh-CN" altLang="en-US" dirty="0"/>
              <a:t>与脑科学和认知科学的交叉研究</a:t>
            </a:r>
          </a:p>
        </p:txBody>
      </p:sp>
      <p:sp>
        <p:nvSpPr>
          <p:cNvPr id="3" name="矩形 2">
            <a:extLst>
              <a:ext uri="{FF2B5EF4-FFF2-40B4-BE49-F238E27FC236}">
                <a16:creationId xmlns:a16="http://schemas.microsoft.com/office/drawing/2014/main" id="{A3DE5D33-8D5E-49FA-85BD-E7AA232A140B}"/>
              </a:ext>
            </a:extLst>
          </p:cNvPr>
          <p:cNvSpPr/>
          <p:nvPr/>
        </p:nvSpPr>
        <p:spPr>
          <a:xfrm>
            <a:off x="606223" y="938643"/>
            <a:ext cx="295465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1. </a:t>
            </a:r>
            <a:r>
              <a:rPr lang="zh-CN" altLang="en-US" sz="2400" b="1" dirty="0">
                <a:solidFill>
                  <a:srgbClr val="FF0000"/>
                </a:solidFill>
                <a:latin typeface="Times New Roman" panose="02020603050405020304" pitchFamily="18" charset="0"/>
              </a:rPr>
              <a:t>脑科学与神经科学</a:t>
            </a:r>
            <a:endParaRPr lang="zh-CN" altLang="en-US" sz="2000" dirty="0"/>
          </a:p>
        </p:txBody>
      </p:sp>
      <p:sp>
        <p:nvSpPr>
          <p:cNvPr id="2" name="矩形 1"/>
          <p:cNvSpPr/>
          <p:nvPr/>
        </p:nvSpPr>
        <p:spPr>
          <a:xfrm>
            <a:off x="838200" y="1400308"/>
            <a:ext cx="10826578" cy="5016758"/>
          </a:xfrm>
          <a:prstGeom prst="rect">
            <a:avLst/>
          </a:prstGeom>
        </p:spPr>
        <p:txBody>
          <a:bodyPr wrap="square">
            <a:spAutoFit/>
          </a:bodyPr>
          <a:lstStyle/>
          <a:p>
            <a:pPr marR="5620"/>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脑科学：</a:t>
            </a:r>
            <a:r>
              <a:rPr lang="zh-CN" altLang="en-US" sz="2000" dirty="0">
                <a:solidFill>
                  <a:srgbClr val="0000CC"/>
                </a:solidFill>
                <a:latin typeface="KaiTi_GB2312" panose="02010609030101010101" pitchFamily="49" charset="-122"/>
                <a:ea typeface="KaiTi_GB2312" panose="02010609030101010101" pitchFamily="49" charset="-122"/>
              </a:rPr>
              <a:t>是一门研究脑与心智现象及规律的科学，其主要目标就是要揭示脑功能的本质，认识脑与智能的规律，保护脑和创造脑。</a:t>
            </a:r>
          </a:p>
          <a:p>
            <a:pPr marR="5620"/>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神经科学：</a:t>
            </a:r>
            <a:r>
              <a:rPr lang="zh-CN" altLang="en-US" sz="2000" dirty="0">
                <a:solidFill>
                  <a:srgbClr val="0000CC"/>
                </a:solidFill>
                <a:latin typeface="KaiTi_GB2312" panose="02010609030101010101" pitchFamily="49" charset="-122"/>
                <a:ea typeface="KaiTi_GB2312" panose="02010609030101010101" pitchFamily="49" charset="-122"/>
              </a:rPr>
              <a:t>是一门研究神经系统内分子水平、细胞水平及细胞间的变化过程，及这些过程在中枢的功能、控制系统内的整合作用所进行的学科。</a:t>
            </a:r>
          </a:p>
          <a:p>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脑的涵义：</a:t>
            </a:r>
          </a:p>
          <a:p>
            <a:pPr marR="52750"/>
            <a:r>
              <a:rPr lang="zh-CN" altLang="en-US" sz="2000" dirty="0">
                <a:solidFill>
                  <a:srgbClr val="006300"/>
                </a:solidFill>
                <a:latin typeface="KaiTi_GB2312" panose="02010609030101010101" pitchFamily="49" charset="-122"/>
                <a:ea typeface="KaiTi_GB2312" panose="02010609030101010101" pitchFamily="49" charset="-122"/>
              </a:rPr>
              <a:t>  从狭义方面，</a:t>
            </a:r>
            <a:r>
              <a:rPr lang="zh-CN" altLang="en-US" sz="2000" dirty="0">
                <a:solidFill>
                  <a:srgbClr val="0000CC"/>
                </a:solidFill>
                <a:latin typeface="KaiTi_GB2312" panose="02010609030101010101" pitchFamily="49" charset="-122"/>
                <a:ea typeface="KaiTi_GB2312" panose="02010609030101010101" pitchFamily="49" charset="-122"/>
              </a:rPr>
              <a:t>脑是指中枢神经系统，有时特指大脑；</a:t>
            </a:r>
          </a:p>
          <a:p>
            <a:pPr marR="9250"/>
            <a:r>
              <a:rPr lang="zh-CN" altLang="en-US" sz="2000" dirty="0">
                <a:solidFill>
                  <a:srgbClr val="006300"/>
                </a:solidFill>
                <a:latin typeface="KaiTi_GB2312" panose="02010609030101010101" pitchFamily="49" charset="-122"/>
                <a:ea typeface="KaiTi_GB2312" panose="02010609030101010101" pitchFamily="49" charset="-122"/>
              </a:rPr>
              <a:t>  从广义方面，</a:t>
            </a:r>
            <a:r>
              <a:rPr lang="zh-CN" altLang="en-US" sz="2000" dirty="0">
                <a:solidFill>
                  <a:srgbClr val="0000CC"/>
                </a:solidFill>
                <a:latin typeface="KaiTi_GB2312" panose="02010609030101010101" pitchFamily="49" charset="-122"/>
                <a:ea typeface="KaiTi_GB2312" panose="02010609030101010101" pitchFamily="49" charset="-122"/>
              </a:rPr>
              <a:t>脑可泛指整个神经系统。人工智能是从广义角度来理解脑科学的。</a:t>
            </a:r>
          </a:p>
          <a:p>
            <a:pPr marR="5620"/>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脑的复杂度：</a:t>
            </a:r>
            <a:r>
              <a:rPr lang="zh-CN" altLang="en-US" sz="2000" dirty="0">
                <a:solidFill>
                  <a:srgbClr val="0000CC"/>
                </a:solidFill>
                <a:latin typeface="KaiTi_GB2312" panose="02010609030101010101" pitchFamily="49" charset="-122"/>
                <a:ea typeface="KaiTi_GB2312" panose="02010609030101010101" pitchFamily="49" charset="-122"/>
              </a:rPr>
              <a:t>人脑是由巨量神经元经其突触的广泛并行互联所形成的一个巨复杂系统，是自然界中最复杂、最高级的智能系统。</a:t>
            </a:r>
          </a:p>
          <a:p>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现代脑科学的基本问题：</a:t>
            </a:r>
          </a:p>
          <a:p>
            <a:pPr marR="33150"/>
            <a:r>
              <a:rPr lang="en-US" altLang="zh-CN" sz="2000" b="1" dirty="0">
                <a:solidFill>
                  <a:srgbClr val="630031"/>
                </a:solidFill>
                <a:latin typeface="Times New Roman" panose="02020603050405020304" pitchFamily="18" charset="0"/>
                <a:ea typeface="KaiTi_GB2312" panose="02010609030101010101" pitchFamily="49" charset="-122"/>
              </a:rPr>
              <a:t>    (1) </a:t>
            </a:r>
            <a:r>
              <a:rPr lang="zh-CN" altLang="en-US" sz="2000" dirty="0">
                <a:solidFill>
                  <a:srgbClr val="0000CC"/>
                </a:solidFill>
                <a:latin typeface="KaiTi_GB2312" panose="02010609030101010101" pitchFamily="49" charset="-122"/>
                <a:ea typeface="KaiTi_GB2312" panose="02010609030101010101" pitchFamily="49" charset="-122"/>
              </a:rPr>
              <a:t>揭示神经元之间的连接形式，奠定行为的脑机制的结构基础；</a:t>
            </a:r>
          </a:p>
          <a:p>
            <a:pPr marR="7770"/>
            <a:r>
              <a:rPr lang="en-US" altLang="zh-CN" sz="2000" b="1" dirty="0">
                <a:solidFill>
                  <a:srgbClr val="630031"/>
                </a:solidFill>
                <a:latin typeface="Times New Roman" panose="02020603050405020304" pitchFamily="18" charset="0"/>
                <a:ea typeface="KaiTi_GB2312" panose="02010609030101010101" pitchFamily="49" charset="-122"/>
              </a:rPr>
              <a:t>    (2) </a:t>
            </a:r>
            <a:r>
              <a:rPr lang="zh-CN" altLang="en-US" sz="2000" dirty="0">
                <a:solidFill>
                  <a:srgbClr val="0000CC"/>
                </a:solidFill>
                <a:latin typeface="KaiTi_GB2312" panose="02010609030101010101" pitchFamily="49" charset="-122"/>
                <a:ea typeface="KaiTi_GB2312" panose="02010609030101010101" pitchFamily="49" charset="-122"/>
              </a:rPr>
              <a:t>阐明神经活动的基本过程，说明在分子、细胞到行为等不同层次上神经信号的产生、传递、调制等基本过程；</a:t>
            </a:r>
          </a:p>
          <a:p>
            <a:r>
              <a:rPr lang="en-US" altLang="zh-CN" sz="2000" b="1" dirty="0">
                <a:solidFill>
                  <a:srgbClr val="630031"/>
                </a:solidFill>
                <a:latin typeface="Times New Roman" panose="02020603050405020304" pitchFamily="18" charset="0"/>
                <a:ea typeface="KaiTi_GB2312" panose="02010609030101010101" pitchFamily="49" charset="-122"/>
              </a:rPr>
              <a:t>    (3) </a:t>
            </a:r>
            <a:r>
              <a:rPr lang="zh-CN" altLang="en-US" sz="2000" dirty="0">
                <a:solidFill>
                  <a:srgbClr val="0000CC"/>
                </a:solidFill>
                <a:latin typeface="KaiTi_GB2312" panose="02010609030101010101" pitchFamily="49" charset="-122"/>
                <a:ea typeface="KaiTi_GB2312" panose="02010609030101010101" pitchFamily="49" charset="-122"/>
              </a:rPr>
              <a:t>认识实现各种功能的神经回路基础；</a:t>
            </a:r>
          </a:p>
          <a:p>
            <a:r>
              <a:rPr lang="en-US" altLang="zh-CN" sz="2000" b="1" dirty="0">
                <a:solidFill>
                  <a:srgbClr val="630031"/>
                </a:solidFill>
                <a:latin typeface="Times New Roman" panose="02020603050405020304" pitchFamily="18" charset="0"/>
                <a:ea typeface="KaiTi_GB2312" panose="02010609030101010101" pitchFamily="49" charset="-122"/>
              </a:rPr>
              <a:t>    (4) </a:t>
            </a:r>
            <a:r>
              <a:rPr lang="zh-CN" altLang="en-US" sz="2000" dirty="0">
                <a:solidFill>
                  <a:srgbClr val="0000CC"/>
                </a:solidFill>
                <a:latin typeface="KaiTi_GB2312" panose="02010609030101010101" pitchFamily="49" charset="-122"/>
                <a:ea typeface="KaiTi_GB2312" panose="02010609030101010101" pitchFamily="49" charset="-122"/>
              </a:rPr>
              <a:t>解释脑的高级功能机制等。</a:t>
            </a:r>
          </a:p>
          <a:p>
            <a:pPr marR="5250"/>
            <a:r>
              <a:rPr lang="zh-CN" altLang="en-US" sz="2000" dirty="0">
                <a:solidFill>
                  <a:srgbClr val="A4001F"/>
                </a:solidFill>
                <a:latin typeface="KaiTi_GB2312" panose="02010609030101010101" pitchFamily="49" charset="-122"/>
                <a:ea typeface="KaiTi_GB2312" panose="02010609030101010101" pitchFamily="49" charset="-122"/>
              </a:rPr>
              <a:t>  </a:t>
            </a:r>
            <a:r>
              <a:rPr lang="zh-CN" altLang="en-US" sz="2000" b="1" dirty="0">
                <a:solidFill>
                  <a:srgbClr val="A4001F"/>
                </a:solidFill>
                <a:latin typeface="KaiTi_GB2312" panose="02010609030101010101" pitchFamily="49" charset="-122"/>
                <a:ea typeface="KaiTi_GB2312" panose="02010609030101010101" pitchFamily="49" charset="-122"/>
              </a:rPr>
              <a:t>脑科学是</a:t>
            </a:r>
            <a:r>
              <a:rPr lang="en-US" altLang="zh-CN" sz="2000" b="1" dirty="0">
                <a:solidFill>
                  <a:srgbClr val="A4001F"/>
                </a:solidFill>
                <a:latin typeface="Times New Roman" panose="02020603050405020304" pitchFamily="18" charset="0"/>
                <a:ea typeface="KaiTi_GB2312" panose="02010609030101010101" pitchFamily="49" charset="-122"/>
              </a:rPr>
              <a:t>AI</a:t>
            </a:r>
            <a:r>
              <a:rPr lang="zh-CN" altLang="en-US" sz="2000" b="1" dirty="0">
                <a:solidFill>
                  <a:srgbClr val="A4001F"/>
                </a:solidFill>
                <a:latin typeface="KaiTi_GB2312" panose="02010609030101010101" pitchFamily="49" charset="-122"/>
                <a:ea typeface="KaiTi_GB2312" panose="02010609030101010101" pitchFamily="49" charset="-122"/>
              </a:rPr>
              <a:t>的基础：</a:t>
            </a:r>
            <a:r>
              <a:rPr lang="zh-CN" altLang="en-US" sz="2000" dirty="0">
                <a:solidFill>
                  <a:srgbClr val="0000CC"/>
                </a:solidFill>
                <a:latin typeface="KaiTi_GB2312" panose="02010609030101010101" pitchFamily="49" charset="-122"/>
                <a:ea typeface="KaiTi_GB2312" panose="02010609030101010101" pitchFamily="49" charset="-122"/>
              </a:rPr>
              <a:t>其任何研究进展都将对人工智能的研究起到积极的推动作用。 </a:t>
            </a:r>
            <a:endParaRPr lang="zh-CN" altLang="en-US" sz="2000" dirty="0"/>
          </a:p>
        </p:txBody>
      </p:sp>
    </p:spTree>
    <p:extLst>
      <p:ext uri="{BB962C8B-B14F-4D97-AF65-F5344CB8AC3E}">
        <p14:creationId xmlns:p14="http://schemas.microsoft.com/office/powerpoint/2010/main" val="2165858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bwMode="auto">
          <a:xfrm>
            <a:off x="4038600" y="6506825"/>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1D3E07A-ADC3-4B3D-9E3C-1E04D85A45BE}" type="slidenum">
              <a:rPr lang="en-US" altLang="zh-CN">
                <a:solidFill>
                  <a:srgbClr val="003399"/>
                </a:solidFill>
                <a:latin typeface="Times New Roman" panose="02020603050405020304" pitchFamily="18" charset="0"/>
              </a:rPr>
              <a:pPr algn="r"/>
              <a:t>35</a:t>
            </a:fld>
            <a:endParaRPr lang="en-US" altLang="zh-CN">
              <a:solidFill>
                <a:srgbClr val="003399"/>
              </a:solidFill>
              <a:latin typeface="Times New Roman" panose="02020603050405020304" pitchFamily="18" charset="0"/>
            </a:endParaRPr>
          </a:p>
        </p:txBody>
      </p:sp>
      <p:sp>
        <p:nvSpPr>
          <p:cNvPr id="45059" name="日期占位符 5"/>
          <p:cNvSpPr>
            <a:spLocks noGrp="1"/>
          </p:cNvSpPr>
          <p:nvPr>
            <p:ph type="dt" sz="quarter" idx="12"/>
          </p:nvPr>
        </p:nvSpPr>
        <p:spPr bwMode="auto">
          <a:xfrm>
            <a:off x="8610600" y="6506825"/>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4504EC27-8950-4E74-A56C-33F0E1265F44}"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9410" name="Rectangle 2"/>
          <p:cNvSpPr>
            <a:spLocks noGrp="1"/>
          </p:cNvSpPr>
          <p:nvPr>
            <p:ph type="title"/>
          </p:nvPr>
        </p:nvSpPr>
        <p:spPr>
          <a:xfrm>
            <a:off x="293226" y="168819"/>
            <a:ext cx="1058072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dirty="0"/>
              <a:t>1.1.5</a:t>
            </a:r>
            <a:r>
              <a:rPr lang="zh-CN" altLang="en-US" dirty="0"/>
              <a:t>与脑科学和认知科学的交叉研究</a:t>
            </a:r>
          </a:p>
        </p:txBody>
      </p:sp>
      <p:sp>
        <p:nvSpPr>
          <p:cNvPr id="3" name="矩形 2">
            <a:extLst>
              <a:ext uri="{FF2B5EF4-FFF2-40B4-BE49-F238E27FC236}">
                <a16:creationId xmlns:a16="http://schemas.microsoft.com/office/drawing/2014/main" id="{A3DE5D33-8D5E-49FA-85BD-E7AA232A140B}"/>
              </a:ext>
            </a:extLst>
          </p:cNvPr>
          <p:cNvSpPr/>
          <p:nvPr/>
        </p:nvSpPr>
        <p:spPr>
          <a:xfrm>
            <a:off x="606223" y="938643"/>
            <a:ext cx="3262432"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Times New Roman" panose="02020603050405020304" pitchFamily="18" charset="0"/>
              </a:rPr>
              <a:t>认知科学和思维科学</a:t>
            </a:r>
            <a:endParaRPr lang="zh-CN" altLang="en-US" sz="2000" dirty="0"/>
          </a:p>
        </p:txBody>
      </p:sp>
      <p:sp>
        <p:nvSpPr>
          <p:cNvPr id="2" name="矩形 1"/>
          <p:cNvSpPr/>
          <p:nvPr/>
        </p:nvSpPr>
        <p:spPr>
          <a:xfrm>
            <a:off x="937054" y="1524838"/>
            <a:ext cx="10826578" cy="5016758"/>
          </a:xfrm>
          <a:prstGeom prst="rect">
            <a:avLst/>
          </a:prstGeom>
        </p:spPr>
        <p:txBody>
          <a:bodyPr wrap="square">
            <a:spAutoFit/>
          </a:bodyPr>
          <a:lstStyle/>
          <a:p>
            <a:pPr marR="5920"/>
            <a:r>
              <a:rPr lang="zh-CN" altLang="en-US" sz="2000" dirty="0">
                <a:solidFill>
                  <a:srgbClr val="A4001F"/>
                </a:solidFill>
                <a:ea typeface="楷体_GB2312" panose="02010609030101010101"/>
              </a:rPr>
              <a:t>    认知：</a:t>
            </a:r>
            <a:r>
              <a:rPr lang="zh-CN" altLang="en-US" sz="2000" dirty="0">
                <a:solidFill>
                  <a:srgbClr val="0000CC"/>
                </a:solidFill>
                <a:ea typeface="楷体_GB2312" panose="02010609030101010101"/>
              </a:rPr>
              <a:t>可一般地认为是和情感、动机、意志相对应的理智或认识过程，或者是为了一定的目的，在一定的心理结构中进行的信息加工过程。</a:t>
            </a:r>
          </a:p>
          <a:p>
            <a:pPr marR="16020"/>
            <a:r>
              <a:rPr lang="zh-CN" altLang="en-US" sz="2000" dirty="0">
                <a:solidFill>
                  <a:srgbClr val="0000CC"/>
                </a:solidFill>
                <a:ea typeface="楷体_GB2312" panose="02010609030101010101"/>
              </a:rPr>
              <a:t>    美国心理学家浩斯顿</a:t>
            </a:r>
            <a:r>
              <a:rPr lang="en-US" altLang="zh-CN" sz="2000" b="1" dirty="0">
                <a:solidFill>
                  <a:srgbClr val="0000CC"/>
                </a:solidFill>
                <a:latin typeface="Times New Roman" panose="02020603050405020304" pitchFamily="18" charset="0"/>
                <a:ea typeface="楷体_GB2312" panose="02010609030101010101"/>
              </a:rPr>
              <a:t>(Houston)</a:t>
            </a:r>
            <a:r>
              <a:rPr lang="zh-CN" altLang="en-US" sz="2000" dirty="0">
                <a:solidFill>
                  <a:srgbClr val="0000CC"/>
                </a:solidFill>
                <a:latin typeface="Times New Roman" panose="02020603050405020304" pitchFamily="18" charset="0"/>
                <a:ea typeface="楷体_GB2312" panose="02010609030101010101"/>
              </a:rPr>
              <a:t>等人把认知归纳为以下</a:t>
            </a:r>
            <a:r>
              <a:rPr lang="en-US" altLang="zh-CN" sz="2000" b="1" dirty="0">
                <a:solidFill>
                  <a:srgbClr val="0000CC"/>
                </a:solidFill>
                <a:latin typeface="Times New Roman" panose="02020603050405020304" pitchFamily="18" charset="0"/>
                <a:ea typeface="楷体_GB2312" panose="02010609030101010101"/>
              </a:rPr>
              <a:t>5</a:t>
            </a:r>
            <a:r>
              <a:rPr lang="zh-CN" altLang="en-US" sz="2000" dirty="0">
                <a:solidFill>
                  <a:srgbClr val="0000CC"/>
                </a:solidFill>
                <a:latin typeface="Times New Roman" panose="02020603050405020304" pitchFamily="18" charset="0"/>
                <a:ea typeface="楷体_GB2312" panose="02010609030101010101"/>
              </a:rPr>
              <a:t>种主要类型：</a:t>
            </a:r>
          </a:p>
          <a:p>
            <a:r>
              <a:rPr lang="en-US" altLang="zh-CN" sz="2000" b="1" dirty="0">
                <a:solidFill>
                  <a:srgbClr val="0000CC"/>
                </a:solidFill>
                <a:latin typeface="Times New Roman" panose="02020603050405020304" pitchFamily="18" charset="0"/>
                <a:ea typeface="楷体_GB2312" panose="02010609030101010101"/>
              </a:rPr>
              <a:t>    (1) </a:t>
            </a:r>
            <a:r>
              <a:rPr lang="zh-CN" altLang="en-US" sz="2000" dirty="0">
                <a:solidFill>
                  <a:srgbClr val="0000CC"/>
                </a:solidFill>
                <a:latin typeface="Times New Roman" panose="02020603050405020304" pitchFamily="18" charset="0"/>
                <a:ea typeface="楷体_GB2312" panose="02010609030101010101"/>
              </a:rPr>
              <a:t>认知是信息的处理过程；</a:t>
            </a:r>
          </a:p>
          <a:p>
            <a:r>
              <a:rPr lang="en-US" altLang="zh-CN" sz="2000" b="1" dirty="0">
                <a:solidFill>
                  <a:srgbClr val="0000CC"/>
                </a:solidFill>
                <a:latin typeface="Times New Roman" panose="02020603050405020304" pitchFamily="18" charset="0"/>
                <a:ea typeface="楷体_GB2312" panose="02010609030101010101"/>
              </a:rPr>
              <a:t>    (2) </a:t>
            </a:r>
            <a:r>
              <a:rPr lang="zh-CN" altLang="en-US" sz="2000" dirty="0">
                <a:solidFill>
                  <a:srgbClr val="0000CC"/>
                </a:solidFill>
                <a:latin typeface="Times New Roman" panose="02020603050405020304" pitchFamily="18" charset="0"/>
                <a:ea typeface="楷体_GB2312" panose="02010609030101010101"/>
              </a:rPr>
              <a:t>认知是心理上的符号运算；</a:t>
            </a:r>
          </a:p>
          <a:p>
            <a:r>
              <a:rPr lang="en-US" altLang="zh-CN" sz="2000" b="1" dirty="0">
                <a:solidFill>
                  <a:srgbClr val="0000CC"/>
                </a:solidFill>
                <a:latin typeface="Times New Roman" panose="02020603050405020304" pitchFamily="18" charset="0"/>
                <a:ea typeface="楷体_GB2312" panose="02010609030101010101"/>
              </a:rPr>
              <a:t>    (3) </a:t>
            </a:r>
            <a:r>
              <a:rPr lang="zh-CN" altLang="en-US" sz="2000" dirty="0">
                <a:solidFill>
                  <a:srgbClr val="0000CC"/>
                </a:solidFill>
                <a:latin typeface="Times New Roman" panose="02020603050405020304" pitchFamily="18" charset="0"/>
                <a:ea typeface="楷体_GB2312" panose="02010609030101010101"/>
              </a:rPr>
              <a:t>认知是问题求解；</a:t>
            </a:r>
          </a:p>
          <a:p>
            <a:r>
              <a:rPr lang="en-US" altLang="zh-CN" sz="2000" b="1" dirty="0">
                <a:solidFill>
                  <a:srgbClr val="0000CC"/>
                </a:solidFill>
                <a:latin typeface="Times New Roman" panose="02020603050405020304" pitchFamily="18" charset="0"/>
                <a:ea typeface="楷体_GB2312" panose="02010609030101010101"/>
              </a:rPr>
              <a:t>    (4) </a:t>
            </a:r>
            <a:r>
              <a:rPr lang="zh-CN" altLang="en-US" sz="2000" dirty="0">
                <a:solidFill>
                  <a:srgbClr val="0000CC"/>
                </a:solidFill>
                <a:latin typeface="Times New Roman" panose="02020603050405020304" pitchFamily="18" charset="0"/>
                <a:ea typeface="楷体_GB2312" panose="02010609030101010101"/>
              </a:rPr>
              <a:t>认知是思维；</a:t>
            </a:r>
          </a:p>
          <a:p>
            <a:pPr marR="8320"/>
            <a:r>
              <a:rPr lang="en-US" altLang="zh-CN" sz="2000" b="1" dirty="0">
                <a:solidFill>
                  <a:srgbClr val="0000CC"/>
                </a:solidFill>
                <a:latin typeface="Times New Roman" panose="02020603050405020304" pitchFamily="18" charset="0"/>
                <a:ea typeface="楷体_GB2312" panose="02010609030101010101"/>
              </a:rPr>
              <a:t>    (5) </a:t>
            </a:r>
            <a:r>
              <a:rPr lang="zh-CN" altLang="en-US" sz="2000" dirty="0">
                <a:solidFill>
                  <a:srgbClr val="0000CC"/>
                </a:solidFill>
                <a:latin typeface="Times New Roman" panose="02020603050405020304" pitchFamily="18" charset="0"/>
                <a:ea typeface="楷体_GB2312" panose="02010609030101010101"/>
              </a:rPr>
              <a:t>认知是一组相关的活动，如知觉、记忆、思维、判断、推理、问题求解、学习、想象、概念形成及语言使用等。</a:t>
            </a:r>
          </a:p>
          <a:p>
            <a:pPr marR="5920"/>
            <a:r>
              <a:rPr lang="zh-CN" altLang="en-US" sz="2000" dirty="0">
                <a:solidFill>
                  <a:srgbClr val="A4001F"/>
                </a:solidFill>
                <a:ea typeface="楷体_GB2312" panose="02010609030101010101"/>
              </a:rPr>
              <a:t>    </a:t>
            </a:r>
            <a:endParaRPr lang="en-US" altLang="zh-CN" sz="2000" dirty="0">
              <a:solidFill>
                <a:srgbClr val="A4001F"/>
              </a:solidFill>
              <a:ea typeface="楷体_GB2312" panose="02010609030101010101"/>
            </a:endParaRPr>
          </a:p>
          <a:p>
            <a:pPr marR="5920"/>
            <a:r>
              <a:rPr lang="en-US" altLang="zh-CN" sz="2000" dirty="0">
                <a:solidFill>
                  <a:srgbClr val="A4001F"/>
                </a:solidFill>
                <a:ea typeface="楷体_GB2312" panose="02010609030101010101"/>
              </a:rPr>
              <a:t>    </a:t>
            </a:r>
            <a:r>
              <a:rPr lang="zh-CN" altLang="en-US" sz="2000" dirty="0">
                <a:solidFill>
                  <a:srgbClr val="A4001F"/>
                </a:solidFill>
                <a:ea typeface="楷体_GB2312" panose="02010609030101010101"/>
              </a:rPr>
              <a:t>认知科学：</a:t>
            </a:r>
            <a:r>
              <a:rPr lang="zh-CN" altLang="en-US" sz="2000" dirty="0">
                <a:solidFill>
                  <a:srgbClr val="0000CC"/>
                </a:solidFill>
                <a:ea typeface="楷体_GB2312" panose="02010609030101010101"/>
              </a:rPr>
              <a:t>认知科学（思维科学）是研究人类感知和思维信息处理过程的一门学科，其主要研究目的就是要说明和解释人类在完成认知活动时是如何进行信息加工的</a:t>
            </a:r>
          </a:p>
          <a:p>
            <a:pPr marR="6900"/>
            <a:r>
              <a:rPr lang="zh-CN" altLang="en-US" sz="2000" dirty="0">
                <a:solidFill>
                  <a:srgbClr val="0000CC"/>
                </a:solidFill>
                <a:ea typeface="楷体_GB2312" panose="02010609030101010101"/>
              </a:rPr>
              <a:t>    认知科学也是人工智能的重要理论基础，对人工智能发展起着根本性的作用。认知科学涉及的问题非常广泛，除了像浩斯顿提出的相关联活动外，还会受到环境、社会、文化背景等方面的影响。</a:t>
            </a:r>
          </a:p>
          <a:p>
            <a:pPr marR="10520"/>
            <a:r>
              <a:rPr lang="zh-CN" altLang="en-US" sz="2000" dirty="0">
                <a:solidFill>
                  <a:srgbClr val="0000CC"/>
                </a:solidFill>
                <a:ea typeface="楷体_GB2312" panose="02010609030101010101"/>
              </a:rPr>
              <a:t>    从认知观点看，</a:t>
            </a:r>
            <a:r>
              <a:rPr lang="en-US" altLang="zh-CN" sz="2000" b="1" dirty="0">
                <a:solidFill>
                  <a:srgbClr val="0000CC"/>
                </a:solidFill>
                <a:latin typeface="Times New Roman" panose="02020603050405020304" pitchFamily="18" charset="0"/>
                <a:ea typeface="楷体_GB2312" panose="02010609030101010101"/>
              </a:rPr>
              <a:t>AI</a:t>
            </a:r>
            <a:r>
              <a:rPr lang="zh-CN" altLang="en-US" sz="2000" dirty="0">
                <a:solidFill>
                  <a:srgbClr val="0000CC"/>
                </a:solidFill>
                <a:latin typeface="Times New Roman" panose="02020603050405020304" pitchFamily="18" charset="0"/>
                <a:ea typeface="楷体_GB2312" panose="02010609030101010101"/>
              </a:rPr>
              <a:t>应同时开展对逻辑思维、形象思维和灵感思维的研究 </a:t>
            </a:r>
            <a:endParaRPr lang="zh-CN" altLang="en-US" sz="2000" dirty="0"/>
          </a:p>
        </p:txBody>
      </p:sp>
    </p:spTree>
    <p:extLst>
      <p:ext uri="{BB962C8B-B14F-4D97-AF65-F5344CB8AC3E}">
        <p14:creationId xmlns:p14="http://schemas.microsoft.com/office/powerpoint/2010/main" val="1968884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bwMode="auto">
          <a:xfrm>
            <a:off x="4038600" y="6506825"/>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1D3E07A-ADC3-4B3D-9E3C-1E04D85A45BE}" type="slidenum">
              <a:rPr lang="en-US" altLang="zh-CN">
                <a:solidFill>
                  <a:srgbClr val="003399"/>
                </a:solidFill>
                <a:latin typeface="Times New Roman" panose="02020603050405020304" pitchFamily="18" charset="0"/>
              </a:rPr>
              <a:pPr algn="r"/>
              <a:t>36</a:t>
            </a:fld>
            <a:endParaRPr lang="en-US" altLang="zh-CN">
              <a:solidFill>
                <a:srgbClr val="003399"/>
              </a:solidFill>
              <a:latin typeface="Times New Roman" panose="02020603050405020304" pitchFamily="18" charset="0"/>
            </a:endParaRPr>
          </a:p>
        </p:txBody>
      </p:sp>
      <p:sp>
        <p:nvSpPr>
          <p:cNvPr id="45059" name="日期占位符 5"/>
          <p:cNvSpPr>
            <a:spLocks noGrp="1"/>
          </p:cNvSpPr>
          <p:nvPr>
            <p:ph type="dt" sz="quarter" idx="12"/>
          </p:nvPr>
        </p:nvSpPr>
        <p:spPr bwMode="auto">
          <a:xfrm>
            <a:off x="8610600" y="6506825"/>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4504EC27-8950-4E74-A56C-33F0E1265F44}"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9410" name="Rectangle 2"/>
          <p:cNvSpPr>
            <a:spLocks noGrp="1"/>
          </p:cNvSpPr>
          <p:nvPr>
            <p:ph type="title"/>
          </p:nvPr>
        </p:nvSpPr>
        <p:spPr>
          <a:xfrm>
            <a:off x="293226" y="168819"/>
            <a:ext cx="1058072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dirty="0"/>
              <a:t>1.1.6</a:t>
            </a:r>
            <a:r>
              <a:rPr lang="zh-CN" altLang="en-US" dirty="0"/>
              <a:t>智能模拟的方法和技术研究</a:t>
            </a:r>
          </a:p>
        </p:txBody>
      </p:sp>
      <p:sp>
        <p:nvSpPr>
          <p:cNvPr id="3" name="矩形 2">
            <a:extLst>
              <a:ext uri="{FF2B5EF4-FFF2-40B4-BE49-F238E27FC236}">
                <a16:creationId xmlns:a16="http://schemas.microsoft.com/office/drawing/2014/main" id="{A3DE5D33-8D5E-49FA-85BD-E7AA232A140B}"/>
              </a:ext>
            </a:extLst>
          </p:cNvPr>
          <p:cNvSpPr/>
          <p:nvPr/>
        </p:nvSpPr>
        <p:spPr>
          <a:xfrm>
            <a:off x="606223" y="938643"/>
            <a:ext cx="203132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1. </a:t>
            </a:r>
            <a:r>
              <a:rPr lang="zh-CN" altLang="en-US" sz="2400" b="1" dirty="0">
                <a:solidFill>
                  <a:srgbClr val="FF0000"/>
                </a:solidFill>
                <a:latin typeface="Times New Roman" panose="02020603050405020304" pitchFamily="18" charset="0"/>
              </a:rPr>
              <a:t>感知、思维</a:t>
            </a:r>
            <a:endParaRPr lang="zh-CN" altLang="en-US" sz="2000" dirty="0"/>
          </a:p>
        </p:txBody>
      </p:sp>
      <p:sp>
        <p:nvSpPr>
          <p:cNvPr id="2" name="矩形 1"/>
          <p:cNvSpPr/>
          <p:nvPr/>
        </p:nvSpPr>
        <p:spPr>
          <a:xfrm>
            <a:off x="898666" y="1520844"/>
            <a:ext cx="10914393" cy="5262979"/>
          </a:xfrm>
          <a:prstGeom prst="rect">
            <a:avLst/>
          </a:prstGeom>
        </p:spPr>
        <p:txBody>
          <a:bodyPr wrap="square">
            <a:spAutoFit/>
          </a:bodyPr>
          <a:lstStyle/>
          <a:p>
            <a:r>
              <a:rPr lang="zh-CN" altLang="en-US" sz="2400" dirty="0">
                <a:solidFill>
                  <a:srgbClr val="A4001F"/>
                </a:solidFill>
                <a:ea typeface="楷体_GB2312" panose="02010609030101010101"/>
              </a:rPr>
              <a:t>机器感知</a:t>
            </a:r>
          </a:p>
          <a:p>
            <a:pPr marR="11850"/>
            <a:r>
              <a:rPr lang="zh-CN" altLang="en-US" sz="2400" dirty="0">
                <a:solidFill>
                  <a:srgbClr val="0000CC"/>
                </a:solidFill>
                <a:ea typeface="楷体_GB2312" panose="02010609030101010101"/>
              </a:rPr>
              <a:t>    就是要让计算机具有类似于人的感知能力，如视觉、听觉、触觉、嗅觉、味觉</a:t>
            </a:r>
          </a:p>
          <a:p>
            <a:pPr marR="7820"/>
            <a:r>
              <a:rPr lang="zh-CN" altLang="en-US" sz="2400" dirty="0">
                <a:solidFill>
                  <a:srgbClr val="006300"/>
                </a:solidFill>
                <a:ea typeface="楷体_GB2312" panose="02010609030101010101"/>
              </a:rPr>
              <a:t>    机器视觉</a:t>
            </a:r>
            <a:r>
              <a:rPr lang="zh-CN" altLang="en-US" sz="2400" dirty="0">
                <a:solidFill>
                  <a:srgbClr val="0000CC"/>
                </a:solidFill>
                <a:ea typeface="楷体_GB2312" panose="02010609030101010101"/>
              </a:rPr>
              <a:t>（或叫计算机视觉）：就是给计算机配上能看的视觉器官，如摄像机等，   使它可以识别并理解文字、图像、景物等</a:t>
            </a:r>
          </a:p>
          <a:p>
            <a:pPr marR="7820"/>
            <a:r>
              <a:rPr lang="zh-CN" altLang="en-US" sz="2400" dirty="0">
                <a:solidFill>
                  <a:srgbClr val="006300"/>
                </a:solidFill>
                <a:ea typeface="楷体_GB2312" panose="02010609030101010101"/>
              </a:rPr>
              <a:t>    机器听觉</a:t>
            </a:r>
            <a:r>
              <a:rPr lang="zh-CN" altLang="en-US" sz="2400" dirty="0">
                <a:solidFill>
                  <a:srgbClr val="0000CC"/>
                </a:solidFill>
                <a:ea typeface="楷体_GB2312" panose="02010609030101010101"/>
              </a:rPr>
              <a:t>（或叫计算机听觉）：就是给计算配上能听的听觉器官，如话筒等，使计算机能够识别并理解语言、声音等。</a:t>
            </a:r>
          </a:p>
          <a:p>
            <a:pPr marR="65170"/>
            <a:r>
              <a:rPr lang="zh-CN" altLang="en-US" sz="2400" dirty="0">
                <a:solidFill>
                  <a:srgbClr val="006300"/>
                </a:solidFill>
                <a:ea typeface="楷体_GB2312" panose="02010609030101010101"/>
              </a:rPr>
              <a:t>    机器感知相当于智能系统的输入部分。</a:t>
            </a:r>
          </a:p>
          <a:p>
            <a:pPr marR="12850"/>
            <a:r>
              <a:rPr lang="zh-CN" altLang="en-US" sz="2400" dirty="0">
                <a:solidFill>
                  <a:srgbClr val="0000CC"/>
                </a:solidFill>
                <a:ea typeface="楷体_GB2312" panose="02010609030101010101"/>
              </a:rPr>
              <a:t>    机器感知的专门的研究领域：计算机视觉、模式识别、自然语言理解</a:t>
            </a:r>
          </a:p>
          <a:p>
            <a:endParaRPr lang="en-US" altLang="zh-CN" sz="2400" dirty="0">
              <a:solidFill>
                <a:srgbClr val="A4001F"/>
              </a:solidFill>
              <a:ea typeface="楷体_GB2312" panose="02010609030101010101"/>
            </a:endParaRPr>
          </a:p>
          <a:p>
            <a:r>
              <a:rPr lang="zh-CN" altLang="en-US" sz="2400" dirty="0">
                <a:solidFill>
                  <a:srgbClr val="A4001F"/>
                </a:solidFill>
                <a:ea typeface="楷体_GB2312" panose="02010609030101010101"/>
              </a:rPr>
              <a:t>机器思维</a:t>
            </a:r>
          </a:p>
          <a:p>
            <a:pPr marR="7820"/>
            <a:r>
              <a:rPr lang="zh-CN" altLang="en-US" sz="2400" dirty="0">
                <a:solidFill>
                  <a:srgbClr val="0000CC"/>
                </a:solidFill>
                <a:ea typeface="楷体_GB2312" panose="02010609030101010101"/>
              </a:rPr>
              <a:t>    让计算机能够对感知到的外界信息和自己产生的内部信息进行思维性加工</a:t>
            </a:r>
          </a:p>
          <a:p>
            <a:r>
              <a:rPr lang="zh-CN" altLang="en-US" sz="2400" dirty="0">
                <a:solidFill>
                  <a:srgbClr val="006300"/>
                </a:solidFill>
                <a:ea typeface="楷体_GB2312" panose="02010609030101010101"/>
              </a:rPr>
              <a:t>    逻辑思维</a:t>
            </a:r>
          </a:p>
          <a:p>
            <a:r>
              <a:rPr lang="zh-CN" altLang="en-US" sz="2400" dirty="0">
                <a:solidFill>
                  <a:srgbClr val="006300"/>
                </a:solidFill>
                <a:ea typeface="楷体_GB2312" panose="02010609030101010101"/>
              </a:rPr>
              <a:t>    形象思维</a:t>
            </a:r>
          </a:p>
          <a:p>
            <a:r>
              <a:rPr lang="zh-CN" altLang="en-US" sz="2400" dirty="0">
                <a:solidFill>
                  <a:srgbClr val="006300"/>
                </a:solidFill>
                <a:ea typeface="楷体_GB2312" panose="02010609030101010101"/>
              </a:rPr>
              <a:t>    灵感思维 </a:t>
            </a:r>
            <a:endParaRPr lang="zh-CN" altLang="en-US" sz="2400" dirty="0"/>
          </a:p>
        </p:txBody>
      </p:sp>
    </p:spTree>
    <p:extLst>
      <p:ext uri="{BB962C8B-B14F-4D97-AF65-F5344CB8AC3E}">
        <p14:creationId xmlns:p14="http://schemas.microsoft.com/office/powerpoint/2010/main" val="406106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bwMode="auto">
          <a:xfrm>
            <a:off x="4038600" y="6506825"/>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1D3E07A-ADC3-4B3D-9E3C-1E04D85A45BE}" type="slidenum">
              <a:rPr lang="en-US" altLang="zh-CN">
                <a:solidFill>
                  <a:srgbClr val="003399"/>
                </a:solidFill>
                <a:latin typeface="Times New Roman" panose="02020603050405020304" pitchFamily="18" charset="0"/>
              </a:rPr>
              <a:pPr algn="r"/>
              <a:t>37</a:t>
            </a:fld>
            <a:endParaRPr lang="en-US" altLang="zh-CN">
              <a:solidFill>
                <a:srgbClr val="003399"/>
              </a:solidFill>
              <a:latin typeface="Times New Roman" panose="02020603050405020304" pitchFamily="18" charset="0"/>
            </a:endParaRPr>
          </a:p>
        </p:txBody>
      </p:sp>
      <p:sp>
        <p:nvSpPr>
          <p:cNvPr id="45059" name="日期占位符 5"/>
          <p:cNvSpPr>
            <a:spLocks noGrp="1"/>
          </p:cNvSpPr>
          <p:nvPr>
            <p:ph type="dt" sz="quarter" idx="12"/>
          </p:nvPr>
        </p:nvSpPr>
        <p:spPr bwMode="auto">
          <a:xfrm>
            <a:off x="8610600" y="6506825"/>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4504EC27-8950-4E74-A56C-33F0E1265F44}"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9410" name="Rectangle 2"/>
          <p:cNvSpPr>
            <a:spLocks noGrp="1"/>
          </p:cNvSpPr>
          <p:nvPr>
            <p:ph type="title"/>
          </p:nvPr>
        </p:nvSpPr>
        <p:spPr>
          <a:xfrm>
            <a:off x="293226" y="168819"/>
            <a:ext cx="1058072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dirty="0"/>
              <a:t>1.1.6</a:t>
            </a:r>
            <a:r>
              <a:rPr lang="zh-CN" altLang="en-US" dirty="0"/>
              <a:t>智能模拟的方法和技术研究</a:t>
            </a:r>
          </a:p>
        </p:txBody>
      </p:sp>
      <p:sp>
        <p:nvSpPr>
          <p:cNvPr id="3" name="矩形 2">
            <a:extLst>
              <a:ext uri="{FF2B5EF4-FFF2-40B4-BE49-F238E27FC236}">
                <a16:creationId xmlns:a16="http://schemas.microsoft.com/office/drawing/2014/main" id="{A3DE5D33-8D5E-49FA-85BD-E7AA232A140B}"/>
              </a:ext>
            </a:extLst>
          </p:cNvPr>
          <p:cNvSpPr/>
          <p:nvPr/>
        </p:nvSpPr>
        <p:spPr>
          <a:xfrm>
            <a:off x="606223" y="864501"/>
            <a:ext cx="2954655"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rPr>
              <a:t>2. </a:t>
            </a:r>
            <a:r>
              <a:rPr lang="zh-CN" altLang="en-US" sz="2400" b="1" dirty="0">
                <a:solidFill>
                  <a:srgbClr val="FF0000"/>
                </a:solidFill>
                <a:latin typeface="Times New Roman" panose="02020603050405020304" pitchFamily="18" charset="0"/>
              </a:rPr>
              <a:t>学习、行为、系统</a:t>
            </a:r>
            <a:endParaRPr lang="zh-CN" altLang="en-US" sz="2000" dirty="0"/>
          </a:p>
        </p:txBody>
      </p:sp>
      <p:sp>
        <p:nvSpPr>
          <p:cNvPr id="2" name="矩形 1"/>
          <p:cNvSpPr/>
          <p:nvPr/>
        </p:nvSpPr>
        <p:spPr>
          <a:xfrm>
            <a:off x="898666" y="1446702"/>
            <a:ext cx="10914393" cy="5262979"/>
          </a:xfrm>
          <a:prstGeom prst="rect">
            <a:avLst/>
          </a:prstGeom>
        </p:spPr>
        <p:txBody>
          <a:bodyPr wrap="square">
            <a:spAutoFit/>
          </a:bodyPr>
          <a:lstStyle/>
          <a:p>
            <a:r>
              <a:rPr lang="zh-CN" altLang="en-US" sz="2400" dirty="0">
                <a:solidFill>
                  <a:srgbClr val="A4001F"/>
                </a:solidFill>
                <a:ea typeface="楷体_GB2312" panose="02010609030101010101"/>
              </a:rPr>
              <a:t>机器学习</a:t>
            </a:r>
          </a:p>
          <a:p>
            <a:pPr marR="4920"/>
            <a:r>
              <a:rPr lang="zh-CN" altLang="en-US" sz="2400" dirty="0">
                <a:solidFill>
                  <a:srgbClr val="0000CC"/>
                </a:solidFill>
                <a:ea typeface="楷体_GB2312" panose="02010609030101010101"/>
              </a:rPr>
              <a:t>    让计算机能够像人那样自动地获取新知识，并在实践中不断地完善自我和增强能力。</a:t>
            </a:r>
          </a:p>
          <a:p>
            <a:pPr marR="7950"/>
            <a:r>
              <a:rPr lang="zh-CN" altLang="en-US" sz="2400" dirty="0">
                <a:solidFill>
                  <a:srgbClr val="006300"/>
                </a:solidFill>
                <a:ea typeface="楷体_GB2312" panose="02010609030101010101"/>
              </a:rPr>
              <a:t>    机器学习方法：</a:t>
            </a:r>
            <a:r>
              <a:rPr lang="zh-CN" altLang="en-US" sz="2400" dirty="0">
                <a:solidFill>
                  <a:srgbClr val="0000CC"/>
                </a:solidFill>
                <a:ea typeface="楷体_GB2312" panose="02010609030101010101"/>
              </a:rPr>
              <a:t>机械学习、类比学习、归纳学习、发现学习、遗传学习和连接学习等</a:t>
            </a:r>
            <a:endParaRPr lang="en-US" altLang="zh-CN" sz="2400" dirty="0">
              <a:solidFill>
                <a:srgbClr val="0000CC"/>
              </a:solidFill>
              <a:ea typeface="楷体_GB2312" panose="02010609030101010101"/>
            </a:endParaRPr>
          </a:p>
          <a:p>
            <a:pPr marR="7950"/>
            <a:endParaRPr lang="zh-CN" altLang="en-US" sz="2400" dirty="0">
              <a:solidFill>
                <a:srgbClr val="0000CC"/>
              </a:solidFill>
              <a:ea typeface="楷体_GB2312" panose="02010609030101010101"/>
            </a:endParaRPr>
          </a:p>
          <a:p>
            <a:r>
              <a:rPr lang="zh-CN" altLang="en-US" sz="2400" dirty="0">
                <a:solidFill>
                  <a:srgbClr val="A4001F"/>
                </a:solidFill>
                <a:ea typeface="楷体_GB2312" panose="02010609030101010101"/>
              </a:rPr>
              <a:t>机器行为</a:t>
            </a:r>
          </a:p>
          <a:p>
            <a:pPr marR="4920"/>
            <a:r>
              <a:rPr lang="zh-CN" altLang="en-US" sz="2400" dirty="0">
                <a:solidFill>
                  <a:srgbClr val="0000CC"/>
                </a:solidFill>
                <a:ea typeface="楷体_GB2312" panose="02010609030101010101"/>
              </a:rPr>
              <a:t>    让计算机能够具有像人那样地行动和表达能力，如走、跑、拿、说、唱、写画等。</a:t>
            </a:r>
          </a:p>
          <a:p>
            <a:r>
              <a:rPr lang="zh-CN" altLang="en-US" sz="2400" dirty="0">
                <a:solidFill>
                  <a:srgbClr val="006300"/>
                </a:solidFill>
                <a:ea typeface="楷体_GB2312" panose="02010609030101010101"/>
              </a:rPr>
              <a:t>    相当于智能系统的输出部分。</a:t>
            </a:r>
            <a:endParaRPr lang="en-US" altLang="zh-CN" sz="2400" dirty="0">
              <a:solidFill>
                <a:srgbClr val="006300"/>
              </a:solidFill>
              <a:ea typeface="楷体_GB2312" panose="02010609030101010101"/>
            </a:endParaRPr>
          </a:p>
          <a:p>
            <a:endParaRPr lang="zh-CN" altLang="en-US" sz="2400" dirty="0">
              <a:solidFill>
                <a:srgbClr val="006300"/>
              </a:solidFill>
              <a:ea typeface="楷体_GB2312" panose="02010609030101010101"/>
            </a:endParaRPr>
          </a:p>
          <a:p>
            <a:r>
              <a:rPr lang="zh-CN" altLang="en-US" sz="2400" dirty="0">
                <a:solidFill>
                  <a:srgbClr val="A4001F"/>
                </a:solidFill>
                <a:ea typeface="楷体_GB2312" panose="02010609030101010101"/>
              </a:rPr>
              <a:t>智能系统与智能机器</a:t>
            </a:r>
          </a:p>
          <a:p>
            <a:pPr marR="4920"/>
            <a:r>
              <a:rPr lang="zh-CN" altLang="en-US" sz="2400" dirty="0">
                <a:solidFill>
                  <a:srgbClr val="0000CC"/>
                </a:solidFill>
                <a:ea typeface="楷体_GB2312" panose="02010609030101010101"/>
              </a:rPr>
              <a:t>    无论是人工智能的近期目标还是远期目标，都需要建立智能系统或构造智能机器。需要开展对系统模型、构造技术、构造工具及语言环境等研究 </a:t>
            </a:r>
            <a:endParaRPr lang="zh-CN" altLang="en-US" sz="2400" dirty="0"/>
          </a:p>
        </p:txBody>
      </p:sp>
    </p:spTree>
    <p:extLst>
      <p:ext uri="{BB962C8B-B14F-4D97-AF65-F5344CB8AC3E}">
        <p14:creationId xmlns:p14="http://schemas.microsoft.com/office/powerpoint/2010/main" val="1404959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1D3E07A-ADC3-4B3D-9E3C-1E04D85A45BE}" type="slidenum">
              <a:rPr lang="en-US" altLang="zh-CN">
                <a:solidFill>
                  <a:srgbClr val="003399"/>
                </a:solidFill>
                <a:latin typeface="Times New Roman" panose="02020603050405020304" pitchFamily="18" charset="0"/>
              </a:rPr>
              <a:pPr algn="r"/>
              <a:t>38</a:t>
            </a:fld>
            <a:endParaRPr lang="en-US" altLang="zh-CN">
              <a:solidFill>
                <a:srgbClr val="003399"/>
              </a:solidFill>
              <a:latin typeface="Times New Roman" panose="02020603050405020304" pitchFamily="18" charset="0"/>
            </a:endParaRPr>
          </a:p>
        </p:txBody>
      </p:sp>
      <p:sp>
        <p:nvSpPr>
          <p:cNvPr id="45059"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4504EC27-8950-4E74-A56C-33F0E1265F44}"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9410" name="Rectangle 2"/>
          <p:cNvSpPr>
            <a:spLocks noGrp="1"/>
          </p:cNvSpPr>
          <p:nvPr>
            <p:ph type="title"/>
          </p:nvPr>
        </p:nvSpPr>
        <p:spPr>
          <a:xfrm>
            <a:off x="1919288" y="765175"/>
            <a:ext cx="8229600" cy="649288"/>
          </a:xfrm>
        </p:spPr>
        <p:txBody>
          <a:bodyPr>
            <a:normAutofit fontScale="90000"/>
          </a:bodyPr>
          <a:lstStyle/>
          <a:p>
            <a:pPr>
              <a:defRPr/>
            </a:pPr>
            <a:r>
              <a:rPr lang="en-US" altLang="zh-CN" dirty="0">
                <a:solidFill>
                  <a:srgbClr val="003399"/>
                </a:solidFill>
                <a:latin typeface="楷体_GB2312" pitchFamily="49" charset="-122"/>
              </a:rPr>
              <a:t> </a:t>
            </a:r>
            <a:r>
              <a:rPr lang="en-US" altLang="zh-CN" dirty="0"/>
              <a:t>1.1.7  AI</a:t>
            </a:r>
            <a:r>
              <a:rPr lang="zh-CN" altLang="en-US" dirty="0"/>
              <a:t>的研究策略</a:t>
            </a:r>
          </a:p>
        </p:txBody>
      </p:sp>
      <p:sp>
        <p:nvSpPr>
          <p:cNvPr id="529411" name="Rectangle 3"/>
          <p:cNvSpPr>
            <a:spLocks noGrp="1"/>
          </p:cNvSpPr>
          <p:nvPr>
            <p:ph type="body" idx="1"/>
          </p:nvPr>
        </p:nvSpPr>
        <p:spPr>
          <a:xfrm>
            <a:off x="1981200" y="1495426"/>
            <a:ext cx="8362950" cy="4525963"/>
          </a:xfrm>
        </p:spPr>
        <p:txBody>
          <a:bodyPr/>
          <a:lstStyle/>
          <a:p>
            <a:pPr eaLnBrk="1" hangingPunct="1">
              <a:lnSpc>
                <a:spcPct val="130000"/>
              </a:lnSpc>
              <a:spcBef>
                <a:spcPct val="0"/>
              </a:spcBef>
              <a:buFontTx/>
              <a:buNone/>
              <a:defRPr/>
            </a:pPr>
            <a:r>
              <a:rPr lang="en-US" altLang="zh-CN" sz="3600" dirty="0">
                <a:solidFill>
                  <a:srgbClr val="0033CC"/>
                </a:solidFill>
                <a:effectLst>
                  <a:outerShdw blurRad="38100" dist="38100" dir="2700000" algn="tl">
                    <a:srgbClr val="C0C0C0"/>
                  </a:outerShdw>
                </a:effectLst>
              </a:rPr>
              <a:t>         </a:t>
            </a:r>
            <a:r>
              <a:rPr lang="zh-CN" altLang="en-US" sz="3200" dirty="0"/>
              <a:t>先部分地或某种程度地实现机器的智能</a:t>
            </a:r>
            <a:r>
              <a:rPr lang="en-US" altLang="zh-CN" sz="3200" dirty="0"/>
              <a:t>,</a:t>
            </a:r>
            <a:r>
              <a:rPr lang="zh-CN" altLang="en-US" sz="3200" dirty="0"/>
              <a:t>并运用智能技术解决各种实际问题特别是工程问题</a:t>
            </a:r>
            <a:r>
              <a:rPr lang="en-US" altLang="zh-CN" sz="3200" dirty="0"/>
              <a:t>, </a:t>
            </a:r>
            <a:r>
              <a:rPr lang="zh-CN" altLang="en-US" sz="3200" dirty="0"/>
              <a:t>从而使现有的计算机更灵活、更好用和更有用</a:t>
            </a:r>
            <a:r>
              <a:rPr lang="en-US" altLang="zh-CN" sz="3200" dirty="0"/>
              <a:t>,</a:t>
            </a:r>
            <a:r>
              <a:rPr lang="zh-CN" altLang="en-US" sz="3200" dirty="0"/>
              <a:t>成为人类的智能化信息处理工具</a:t>
            </a:r>
            <a:r>
              <a:rPr lang="en-US" altLang="zh-CN" sz="3200" dirty="0"/>
              <a:t>, </a:t>
            </a:r>
            <a:r>
              <a:rPr lang="zh-CN" altLang="en-US" sz="3200" dirty="0"/>
              <a:t>从而逐步扩展和不断延伸人的智能</a:t>
            </a:r>
            <a:r>
              <a:rPr lang="en-US" altLang="zh-CN" sz="3200" dirty="0"/>
              <a:t>, </a:t>
            </a:r>
            <a:r>
              <a:rPr lang="zh-CN" altLang="en-US" sz="3200" dirty="0"/>
              <a:t>逐步实现智能化。</a:t>
            </a:r>
            <a:r>
              <a:rPr lang="zh-CN" altLang="en-US" sz="3200" dirty="0">
                <a:effectLst>
                  <a:outerShdw blurRad="38100" dist="38100" dir="2700000" algn="tl">
                    <a:srgbClr val="C0C0C0"/>
                  </a:outerShdw>
                </a:effectLst>
              </a:rPr>
              <a:t>      </a:t>
            </a:r>
          </a:p>
        </p:txBody>
      </p:sp>
    </p:spTree>
    <p:extLst>
      <p:ext uri="{BB962C8B-B14F-4D97-AF65-F5344CB8AC3E}">
        <p14:creationId xmlns:p14="http://schemas.microsoft.com/office/powerpoint/2010/main" val="2661015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 name="AutoShape 6"/>
          <p:cNvSpPr>
            <a:spLocks noChangeArrowheads="1"/>
          </p:cNvSpPr>
          <p:nvPr/>
        </p:nvSpPr>
        <p:spPr bwMode="gray">
          <a:xfrm>
            <a:off x="3907115" y="2160232"/>
            <a:ext cx="4033838"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E92BD8C-1D1F-4626-A5A0-F88622AAAEB1}" type="slidenum">
              <a:rPr lang="en-US" altLang="zh-CN">
                <a:solidFill>
                  <a:srgbClr val="003399"/>
                </a:solidFill>
                <a:latin typeface="Times New Roman" panose="02020603050405020304" pitchFamily="18" charset="0"/>
              </a:rPr>
              <a:pPr algn="r"/>
              <a:t>39</a:t>
            </a:fld>
            <a:endParaRPr lang="en-US" altLang="zh-CN">
              <a:solidFill>
                <a:srgbClr val="003399"/>
              </a:solidFill>
              <a:latin typeface="Times New Roman" panose="02020603050405020304" pitchFamily="18" charset="0"/>
            </a:endParaRPr>
          </a:p>
        </p:txBody>
      </p:sp>
      <p:sp>
        <p:nvSpPr>
          <p:cNvPr id="1331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376E54B2-8327-47C8-99C4-15E857C37F73}"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13317" name="Text Box 4"/>
          <p:cNvSpPr txBox="1">
            <a:spLocks noChangeArrowheads="1"/>
          </p:cNvSpPr>
          <p:nvPr/>
        </p:nvSpPr>
        <p:spPr bwMode="gray">
          <a:xfrm>
            <a:off x="3866634" y="2715175"/>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人工智能研究及应用领域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64353"/>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extLst>
      <p:ext uri="{BB962C8B-B14F-4D97-AF65-F5344CB8AC3E}">
        <p14:creationId xmlns:p14="http://schemas.microsoft.com/office/powerpoint/2010/main" val="20181980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967150" y="13181"/>
            <a:ext cx="2816166" cy="1529014"/>
          </a:xfrm>
          <a:prstGeom prst="rect">
            <a:avLst/>
          </a:prstGeom>
        </p:spPr>
      </p:pic>
      <p:pic>
        <p:nvPicPr>
          <p:cNvPr id="3" name="图片 2"/>
          <p:cNvPicPr>
            <a:picLocks noChangeAspect="1"/>
          </p:cNvPicPr>
          <p:nvPr/>
        </p:nvPicPr>
        <p:blipFill>
          <a:blip r:embed="rId4"/>
          <a:stretch>
            <a:fillRect/>
          </a:stretch>
        </p:blipFill>
        <p:spPr>
          <a:xfrm>
            <a:off x="1008621" y="1542195"/>
            <a:ext cx="3761088" cy="2545003"/>
          </a:xfrm>
          <a:prstGeom prst="rect">
            <a:avLst/>
          </a:prstGeom>
        </p:spPr>
      </p:pic>
      <p:pic>
        <p:nvPicPr>
          <p:cNvPr id="4" name="图片 3"/>
          <p:cNvPicPr>
            <a:picLocks noChangeAspect="1"/>
          </p:cNvPicPr>
          <p:nvPr/>
        </p:nvPicPr>
        <p:blipFill>
          <a:blip r:embed="rId5"/>
          <a:stretch>
            <a:fillRect/>
          </a:stretch>
        </p:blipFill>
        <p:spPr>
          <a:xfrm>
            <a:off x="6532610" y="2271252"/>
            <a:ext cx="5148110" cy="3371686"/>
          </a:xfrm>
          <a:prstGeom prst="rect">
            <a:avLst/>
          </a:prstGeom>
        </p:spPr>
      </p:pic>
      <p:pic>
        <p:nvPicPr>
          <p:cNvPr id="2" name="图片 1"/>
          <p:cNvPicPr>
            <a:picLocks noChangeAspect="1"/>
          </p:cNvPicPr>
          <p:nvPr/>
        </p:nvPicPr>
        <p:blipFill>
          <a:blip r:embed="rId6"/>
          <a:stretch>
            <a:fillRect/>
          </a:stretch>
        </p:blipFill>
        <p:spPr>
          <a:xfrm>
            <a:off x="1008620" y="4213654"/>
            <a:ext cx="3763784" cy="2506680"/>
          </a:xfrm>
          <a:prstGeom prst="rect">
            <a:avLst/>
          </a:prstGeom>
        </p:spPr>
      </p:pic>
    </p:spTree>
    <p:extLst>
      <p:ext uri="{BB962C8B-B14F-4D97-AF65-F5344CB8AC3E}">
        <p14:creationId xmlns:p14="http://schemas.microsoft.com/office/powerpoint/2010/main" val="670464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7FFB359-B724-48BD-9724-48FC6C4776FD}"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915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7D9AFF45-8C08-4E0B-90FF-6B4A7ADD05DB}"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2018/9/2</a:t>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9156" name="Rectangle 3"/>
          <p:cNvSpPr>
            <a:spLocks noChangeArrowheads="1"/>
          </p:cNvSpPr>
          <p:nvPr/>
        </p:nvSpPr>
        <p:spPr bwMode="auto">
          <a:xfrm>
            <a:off x="506414" y="915156"/>
            <a:ext cx="74142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1956</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年以前</a:t>
            </a:r>
            <a:r>
              <a:rPr kumimoji="1" lang="zh-CN" altLang="en-US" sz="2800" b="1" dirty="0">
                <a:solidFill>
                  <a:srgbClr val="0000FF"/>
                </a:solidFill>
              </a:rPr>
              <a:t>）</a:t>
            </a:r>
            <a:r>
              <a:rPr kumimoji="1" lang="en-US" altLang="zh-CN" sz="2800" b="1" dirty="0">
                <a:solidFill>
                  <a:srgbClr val="0000FF"/>
                </a:solidFill>
              </a:rPr>
              <a:t>---</a:t>
            </a:r>
            <a:r>
              <a:rPr kumimoji="1" lang="zh-CN" altLang="en-US" sz="2800" b="1" dirty="0">
                <a:solidFill>
                  <a:srgbClr val="0000FF"/>
                </a:solidFill>
              </a:rPr>
              <a:t>孕育期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478212" name="Rectangle 4"/>
          <p:cNvSpPr>
            <a:spLocks noChangeArrowheads="1"/>
          </p:cNvSpPr>
          <p:nvPr/>
        </p:nvSpPr>
        <p:spPr bwMode="auto">
          <a:xfrm>
            <a:off x="506414" y="3719185"/>
            <a:ext cx="6796086"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542925" marR="0" lvl="0" indent="-542925" algn="just" defTabSz="914400" rtl="0" eaLnBrk="1" fontAlgn="auto" latinLnBrk="0" hangingPunct="1">
              <a:lnSpc>
                <a:spcPct val="110000"/>
              </a:lnSpc>
              <a:spcBef>
                <a:spcPct val="0"/>
              </a:spcBef>
              <a:spcAft>
                <a:spcPts val="0"/>
              </a:spcAft>
              <a:buClrTx/>
              <a:buSzTx/>
              <a:buFont typeface="Wingdings" panose="05000000000000000000" pitchFamily="2" charset="2"/>
              <a:buChar char="²"/>
              <a:tabLst/>
              <a:defRPr/>
            </a:pPr>
            <a:r>
              <a:rPr kumimoji="1"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17</a:t>
            </a: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世纪法国人帕斯卡制造出一种机械式加法机。</a:t>
            </a:r>
          </a:p>
        </p:txBody>
      </p:sp>
      <p:pic>
        <p:nvPicPr>
          <p:cNvPr id="478213" name="Picture 5" descr="帕斯卡加法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0000">
            <a:off x="7673513" y="3652713"/>
            <a:ext cx="17780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214" name="Picture 6" descr="帕斯卡"/>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278" y="3270744"/>
            <a:ext cx="1032323" cy="147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8215" name="Rectangle 7"/>
          <p:cNvSpPr>
            <a:spLocks noChangeArrowheads="1"/>
          </p:cNvSpPr>
          <p:nvPr/>
        </p:nvSpPr>
        <p:spPr bwMode="auto">
          <a:xfrm>
            <a:off x="506414" y="5026126"/>
            <a:ext cx="7051677" cy="151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542925" marR="0" lvl="0" indent="-542925" algn="l" defTabSz="914400" rtl="0" eaLnBrk="1" fontAlgn="auto" latinLnBrk="0" hangingPunct="1">
              <a:lnSpc>
                <a:spcPct val="110000"/>
              </a:lnSpc>
              <a:spcBef>
                <a:spcPct val="0"/>
              </a:spcBef>
              <a:spcAft>
                <a:spcPts val="0"/>
              </a:spcAft>
              <a:buClrTx/>
              <a:buSzTx/>
              <a:buFont typeface="Wingdings" panose="05000000000000000000" pitchFamily="2" charset="2"/>
              <a:buChar char="²"/>
              <a:tabLst/>
              <a:defRPr/>
            </a:pP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德国数学家莱布尼兹发明了乘法计算机。把形式逻辑符号化，奠定了数理逻辑的基础。</a:t>
            </a:r>
          </a:p>
        </p:txBody>
      </p:sp>
      <p:pic>
        <p:nvPicPr>
          <p:cNvPr id="478217" name="Picture 9" descr="莱布尼兹"/>
          <p:cNvPicPr>
            <a:picLocks noChangeAspect="1" noChangeArrowheads="1"/>
          </p:cNvPicPr>
          <p:nvPr/>
        </p:nvPicPr>
        <p:blipFill rotWithShape="1">
          <a:blip r:embed="rId5">
            <a:extLst>
              <a:ext uri="{28A0092B-C50C-407E-A947-70E740481C1C}">
                <a14:useLocalDpi xmlns:a14="http://schemas.microsoft.com/office/drawing/2010/main" val="0"/>
              </a:ext>
            </a:extLst>
          </a:blip>
          <a:srcRect l="17266" r="17506"/>
          <a:stretch/>
        </p:blipFill>
        <p:spPr bwMode="auto">
          <a:xfrm>
            <a:off x="10333768" y="5015429"/>
            <a:ext cx="1001833" cy="145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8218" name="Picture 10" descr="莱布尼兹乘法机"/>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0964" y="5294363"/>
            <a:ext cx="17653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8219" name="Rectangle 11"/>
          <p:cNvSpPr>
            <a:spLocks noGrp="1"/>
          </p:cNvSpPr>
          <p:nvPr>
            <p:ph type="title"/>
          </p:nvPr>
        </p:nvSpPr>
        <p:spPr>
          <a:xfrm>
            <a:off x="381000" y="354808"/>
            <a:ext cx="8229600" cy="649287"/>
          </a:xfrm>
        </p:spPr>
        <p:txBody>
          <a:bodyPr/>
          <a:lstStyle/>
          <a:p>
            <a:pPr>
              <a:defRPr/>
            </a:pPr>
            <a:r>
              <a:rPr kumimoji="1" lang="en-US" altLang="zh-CN" sz="4000" dirty="0">
                <a:latin typeface="黑体" panose="02010609060101010101" pitchFamily="49" charset="-122"/>
              </a:rPr>
              <a:t>1.2.1  </a:t>
            </a:r>
            <a:r>
              <a:rPr kumimoji="1" lang="zh-CN" altLang="en-US" sz="4000" dirty="0">
                <a:latin typeface="黑体" panose="02010609060101010101" pitchFamily="49" charset="-122"/>
              </a:rPr>
              <a:t>人工智能的发展简史</a:t>
            </a:r>
          </a:p>
        </p:txBody>
      </p:sp>
      <p:sp>
        <p:nvSpPr>
          <p:cNvPr id="13" name="Rectangle 4">
            <a:extLst>
              <a:ext uri="{FF2B5EF4-FFF2-40B4-BE49-F238E27FC236}">
                <a16:creationId xmlns:a16="http://schemas.microsoft.com/office/drawing/2014/main" id="{C7D5B89E-0BFC-4AB6-B983-434E502A0EC3}"/>
              </a:ext>
            </a:extLst>
          </p:cNvPr>
          <p:cNvSpPr>
            <a:spLocks noChangeArrowheads="1"/>
          </p:cNvSpPr>
          <p:nvPr/>
        </p:nvSpPr>
        <p:spPr bwMode="auto">
          <a:xfrm>
            <a:off x="506414" y="1547919"/>
            <a:ext cx="10401300"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542925" marR="0" lvl="0" indent="-542925" algn="just" defTabSz="914400" rtl="0" eaLnBrk="1" fontAlgn="auto" latinLnBrk="0" hangingPunct="1">
              <a:lnSpc>
                <a:spcPct val="110000"/>
              </a:lnSpc>
              <a:spcBef>
                <a:spcPct val="0"/>
              </a:spcBef>
              <a:spcAft>
                <a:spcPts val="0"/>
              </a:spcAft>
              <a:buClrTx/>
              <a:buSzTx/>
              <a:buFont typeface="Wingdings" panose="05000000000000000000" pitchFamily="2" charset="2"/>
              <a:buChar char="²"/>
              <a:tabLst/>
              <a:defRPr/>
            </a:pPr>
            <a:r>
              <a:rPr kumimoji="1" lang="zh-CN" altLang="en-US" sz="2800" b="0" i="0" u="none" strike="noStrike" kern="1200" cap="none" spc="0" normalizeH="0" baseline="0" noProof="0" dirty="0">
                <a:ln>
                  <a:noFill/>
                </a:ln>
                <a:solidFill>
                  <a:srgbClr val="000099"/>
                </a:solidFill>
                <a:effectLst/>
                <a:uLnTx/>
                <a:uFillTx/>
                <a:latin typeface="Arial" panose="020B0604020202020204" pitchFamily="34" charset="0"/>
                <a:ea typeface="楷体_GB2312" panose="02010609030101010101"/>
              </a:rPr>
              <a:t>自远古以来，人类就有用机器代替人们脑力劳动的的幻想：</a:t>
            </a: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公元前</a:t>
            </a:r>
            <a:r>
              <a:rPr kumimoji="1"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900</a:t>
            </a: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多年我国有歌舞机器人流传的记载。</a:t>
            </a:r>
          </a:p>
        </p:txBody>
      </p:sp>
      <p:sp>
        <p:nvSpPr>
          <p:cNvPr id="15" name="Rectangle 7">
            <a:extLst>
              <a:ext uri="{FF2B5EF4-FFF2-40B4-BE49-F238E27FC236}">
                <a16:creationId xmlns:a16="http://schemas.microsoft.com/office/drawing/2014/main" id="{5DE2F5AC-417A-4479-9F8B-4D41EED2BDE6}"/>
              </a:ext>
            </a:extLst>
          </p:cNvPr>
          <p:cNvSpPr>
            <a:spLocks noChangeArrowheads="1"/>
          </p:cNvSpPr>
          <p:nvPr/>
        </p:nvSpPr>
        <p:spPr bwMode="auto">
          <a:xfrm>
            <a:off x="506414" y="2646401"/>
            <a:ext cx="11241086" cy="56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542925" marR="0" lvl="0" indent="-542925" algn="l" defTabSz="914400" rtl="0" eaLnBrk="1" fontAlgn="auto" latinLnBrk="0" hangingPunct="1">
              <a:lnSpc>
                <a:spcPct val="110000"/>
              </a:lnSpc>
              <a:spcBef>
                <a:spcPct val="0"/>
              </a:spcBef>
              <a:spcAft>
                <a:spcPts val="0"/>
              </a:spcAft>
              <a:buClrTx/>
              <a:buSzTx/>
              <a:buFont typeface="Wingdings" panose="05000000000000000000" pitchFamily="2" charset="2"/>
              <a:buChar char="²"/>
              <a:tabLst/>
              <a:defRPr/>
            </a:pPr>
            <a:r>
              <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楷体_GB2312" panose="02010609030101010101"/>
              </a:rPr>
              <a:t>古希腊伟大的哲学家和思想家亚里斯多德，创立了演绎法。</a:t>
            </a:r>
          </a:p>
        </p:txBody>
      </p:sp>
    </p:spTree>
    <p:extLst>
      <p:ext uri="{BB962C8B-B14F-4D97-AF65-F5344CB8AC3E}">
        <p14:creationId xmlns:p14="http://schemas.microsoft.com/office/powerpoint/2010/main" val="3446404558"/>
      </p:ext>
    </p:extLst>
  </p:cSld>
  <p:clrMapOvr>
    <a:masterClrMapping/>
  </p:clrMapOvr>
  <p:transition spd="slow">
    <p:diamon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78214"/>
                                        </p:tgtEl>
                                        <p:attrNameLst>
                                          <p:attrName>style.visibility</p:attrName>
                                        </p:attrNameLst>
                                      </p:cBhvr>
                                      <p:to>
                                        <p:strVal val="visible"/>
                                      </p:to>
                                    </p:set>
                                    <p:animEffect transition="in" filter="fade">
                                      <p:cBhvr>
                                        <p:cTn id="7" dur="1000"/>
                                        <p:tgtEl>
                                          <p:spTgt spid="478214"/>
                                        </p:tgtEl>
                                      </p:cBhvr>
                                    </p:animEffect>
                                  </p:childTnLst>
                                </p:cTn>
                              </p:par>
                              <p:par>
                                <p:cTn id="8" presetID="10" presetClass="entr" presetSubtype="0" fill="hold" nodeType="withEffect">
                                  <p:stCondLst>
                                    <p:cond delay="0"/>
                                  </p:stCondLst>
                                  <p:childTnLst>
                                    <p:set>
                                      <p:cBhvr>
                                        <p:cTn id="9" dur="1" fill="hold">
                                          <p:stCondLst>
                                            <p:cond delay="0"/>
                                          </p:stCondLst>
                                        </p:cTn>
                                        <p:tgtEl>
                                          <p:spTgt spid="478213"/>
                                        </p:tgtEl>
                                        <p:attrNameLst>
                                          <p:attrName>style.visibility</p:attrName>
                                        </p:attrNameLst>
                                      </p:cBhvr>
                                      <p:to>
                                        <p:strVal val="visible"/>
                                      </p:to>
                                    </p:set>
                                    <p:animEffect transition="in" filter="fade">
                                      <p:cBhvr>
                                        <p:cTn id="10" dur="1000"/>
                                        <p:tgtEl>
                                          <p:spTgt spid="4782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8212"/>
                                        </p:tgtEl>
                                        <p:attrNameLst>
                                          <p:attrName>style.visibility</p:attrName>
                                        </p:attrNameLst>
                                      </p:cBhvr>
                                      <p:to>
                                        <p:strVal val="visible"/>
                                      </p:to>
                                    </p:set>
                                    <p:animEffect transition="in" filter="fade">
                                      <p:cBhvr>
                                        <p:cTn id="13" dur="1000"/>
                                        <p:tgtEl>
                                          <p:spTgt spid="478212"/>
                                        </p:tgtEl>
                                      </p:cBhvr>
                                    </p:animEffect>
                                  </p:childTnLst>
                                </p:cTn>
                              </p:par>
                            </p:childTnLst>
                          </p:cTn>
                        </p:par>
                        <p:par>
                          <p:cTn id="14" fill="hold" nodeType="afterGroup">
                            <p:stCondLst>
                              <p:cond delay="1000"/>
                            </p:stCondLst>
                            <p:childTnLst>
                              <p:par>
                                <p:cTn id="15" presetID="4" presetClass="entr" presetSubtype="32" fill="hold" grpId="0" nodeType="afterEffect">
                                  <p:stCondLst>
                                    <p:cond delay="0"/>
                                  </p:stCondLst>
                                  <p:childTnLst>
                                    <p:set>
                                      <p:cBhvr>
                                        <p:cTn id="16" dur="1" fill="hold">
                                          <p:stCondLst>
                                            <p:cond delay="0"/>
                                          </p:stCondLst>
                                        </p:cTn>
                                        <p:tgtEl>
                                          <p:spTgt spid="478215"/>
                                        </p:tgtEl>
                                        <p:attrNameLst>
                                          <p:attrName>style.visibility</p:attrName>
                                        </p:attrNameLst>
                                      </p:cBhvr>
                                      <p:to>
                                        <p:strVal val="visible"/>
                                      </p:to>
                                    </p:set>
                                    <p:animEffect transition="in" filter="box(out)">
                                      <p:cBhvr>
                                        <p:cTn id="17" dur="500"/>
                                        <p:tgtEl>
                                          <p:spTgt spid="478215"/>
                                        </p:tgtEl>
                                      </p:cBhvr>
                                    </p:animEffect>
                                  </p:childTnLst>
                                </p:cTn>
                              </p:par>
                            </p:childTnLst>
                          </p:cTn>
                        </p:par>
                        <p:par>
                          <p:cTn id="18" fill="hold" nodeType="afterGroup">
                            <p:stCondLst>
                              <p:cond delay="1500"/>
                            </p:stCondLst>
                            <p:childTnLst>
                              <p:par>
                                <p:cTn id="19" presetID="4" presetClass="entr" presetSubtype="32" fill="hold" nodeType="afterEffect">
                                  <p:stCondLst>
                                    <p:cond delay="0"/>
                                  </p:stCondLst>
                                  <p:childTnLst>
                                    <p:set>
                                      <p:cBhvr>
                                        <p:cTn id="20" dur="1" fill="hold">
                                          <p:stCondLst>
                                            <p:cond delay="0"/>
                                          </p:stCondLst>
                                        </p:cTn>
                                        <p:tgtEl>
                                          <p:spTgt spid="478217"/>
                                        </p:tgtEl>
                                        <p:attrNameLst>
                                          <p:attrName>style.visibility</p:attrName>
                                        </p:attrNameLst>
                                      </p:cBhvr>
                                      <p:to>
                                        <p:strVal val="visible"/>
                                      </p:to>
                                    </p:set>
                                    <p:animEffect transition="in" filter="box(out)">
                                      <p:cBhvr>
                                        <p:cTn id="21" dur="500"/>
                                        <p:tgtEl>
                                          <p:spTgt spid="478217"/>
                                        </p:tgtEl>
                                      </p:cBhvr>
                                    </p:animEffect>
                                  </p:childTnLst>
                                </p:cTn>
                              </p:par>
                            </p:childTnLst>
                          </p:cTn>
                        </p:par>
                        <p:par>
                          <p:cTn id="22" fill="hold" nodeType="afterGroup">
                            <p:stCondLst>
                              <p:cond delay="2000"/>
                            </p:stCondLst>
                            <p:childTnLst>
                              <p:par>
                                <p:cTn id="23" presetID="4" presetClass="entr" presetSubtype="32" fill="hold" nodeType="afterEffect">
                                  <p:stCondLst>
                                    <p:cond delay="0"/>
                                  </p:stCondLst>
                                  <p:childTnLst>
                                    <p:set>
                                      <p:cBhvr>
                                        <p:cTn id="24" dur="1" fill="hold">
                                          <p:stCondLst>
                                            <p:cond delay="0"/>
                                          </p:stCondLst>
                                        </p:cTn>
                                        <p:tgtEl>
                                          <p:spTgt spid="478218"/>
                                        </p:tgtEl>
                                        <p:attrNameLst>
                                          <p:attrName>style.visibility</p:attrName>
                                        </p:attrNameLst>
                                      </p:cBhvr>
                                      <p:to>
                                        <p:strVal val="visible"/>
                                      </p:to>
                                    </p:set>
                                    <p:animEffect transition="in" filter="box(out)">
                                      <p:cBhvr>
                                        <p:cTn id="25" dur="500"/>
                                        <p:tgtEl>
                                          <p:spTgt spid="4782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childTnLst>
                                </p:cTn>
                              </p:par>
                            </p:childTnLst>
                          </p:cTn>
                        </p:par>
                        <p:par>
                          <p:cTn id="29" fill="hold">
                            <p:stCondLst>
                              <p:cond delay="3000"/>
                            </p:stCondLst>
                            <p:childTnLst>
                              <p:par>
                                <p:cTn id="30" presetID="4" presetClass="entr" presetSubtype="32"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ox(ou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2" grpId="0"/>
      <p:bldP spid="478215" grpId="0"/>
      <p:bldP spid="13"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B0F4DE3-C676-4B04-9639-7B4CB83ECEB2}" type="slidenum">
              <a:rPr lang="en-US" altLang="zh-CN">
                <a:solidFill>
                  <a:srgbClr val="003399"/>
                </a:solidFill>
                <a:latin typeface="Times New Roman" panose="02020603050405020304" pitchFamily="18" charset="0"/>
                <a:ea typeface="楷体_GB2312" panose="02010609030101010101"/>
              </a:rPr>
              <a:pPr algn="r"/>
              <a:t>41</a:t>
            </a:fld>
            <a:endParaRPr lang="en-US" altLang="zh-CN">
              <a:solidFill>
                <a:srgbClr val="003399"/>
              </a:solidFill>
              <a:latin typeface="Times New Roman" panose="02020603050405020304" pitchFamily="18" charset="0"/>
              <a:ea typeface="楷体_GB2312" panose="02010609030101010101"/>
            </a:endParaRPr>
          </a:p>
        </p:txBody>
      </p:sp>
      <p:sp>
        <p:nvSpPr>
          <p:cNvPr id="50179"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16FC52B9-B58E-423C-8C15-5A7E684F79FF}" type="datetime1">
              <a:rPr lang="zh-CN" altLang="en-US">
                <a:solidFill>
                  <a:srgbClr val="003399"/>
                </a:solidFill>
                <a:latin typeface="Times New Roman" panose="02020603050405020304" pitchFamily="18" charset="0"/>
                <a:ea typeface="楷体_GB2312" panose="02010609030101010101"/>
              </a:rPr>
              <a:pPr algn="l"/>
              <a:t>2018/9/2</a:t>
            </a:fld>
            <a:endParaRPr lang="en-US" altLang="zh-CN">
              <a:solidFill>
                <a:srgbClr val="003399"/>
              </a:solidFill>
              <a:latin typeface="Times New Roman" panose="02020603050405020304" pitchFamily="18" charset="0"/>
              <a:ea typeface="楷体_GB2312" panose="02010609030101010101"/>
            </a:endParaRPr>
          </a:p>
        </p:txBody>
      </p:sp>
      <p:sp>
        <p:nvSpPr>
          <p:cNvPr id="479234" name="Rectangle 2"/>
          <p:cNvSpPr>
            <a:spLocks noChangeArrowheads="1"/>
          </p:cNvSpPr>
          <p:nvPr/>
        </p:nvSpPr>
        <p:spPr bwMode="auto">
          <a:xfrm>
            <a:off x="634186" y="609778"/>
            <a:ext cx="8497887"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10000"/>
              </a:lnSpc>
              <a:spcBef>
                <a:spcPct val="0"/>
              </a:spcBef>
              <a:buFont typeface="Wingdings" panose="05000000000000000000" pitchFamily="2" charset="2"/>
              <a:buChar char="²"/>
            </a:pPr>
            <a:r>
              <a:rPr kumimoji="1" lang="zh-CN" altLang="en-US" b="0" dirty="0">
                <a:latin typeface="Arial" panose="020B0604020202020204" pitchFamily="34" charset="0"/>
                <a:ea typeface="楷体_GB2312" panose="02010609030101010101"/>
              </a:rPr>
              <a:t>英国查尔斯</a:t>
            </a:r>
            <a:r>
              <a:rPr kumimoji="1" lang="en-US" altLang="zh-CN" b="0" dirty="0">
                <a:latin typeface="Arial" panose="020B0604020202020204" pitchFamily="34" charset="0"/>
                <a:ea typeface="楷体_GB2312" panose="02010609030101010101"/>
              </a:rPr>
              <a:t>· </a:t>
            </a:r>
            <a:r>
              <a:rPr kumimoji="1" lang="zh-CN" altLang="en-US" b="0" dirty="0">
                <a:latin typeface="Arial" panose="020B0604020202020204" pitchFamily="34" charset="0"/>
                <a:ea typeface="楷体_GB2312" panose="02010609030101010101"/>
              </a:rPr>
              <a:t>巴贝奇研制出了差分机和分析机。</a:t>
            </a:r>
          </a:p>
        </p:txBody>
      </p:sp>
      <p:pic>
        <p:nvPicPr>
          <p:cNvPr id="479235" name="Picture 3" descr="巴贝奇分析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657" y="1245893"/>
            <a:ext cx="17653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9236" name="Picture 4" descr="巴贝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1604" y="1245893"/>
            <a:ext cx="15843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9237" name="Picture 5" descr="巴贝奇差分机"/>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6912" y="1181600"/>
            <a:ext cx="1655762"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238" name="Rectangle 6"/>
          <p:cNvSpPr>
            <a:spLocks noChangeArrowheads="1"/>
          </p:cNvSpPr>
          <p:nvPr/>
        </p:nvSpPr>
        <p:spPr bwMode="auto">
          <a:xfrm>
            <a:off x="690563" y="2916539"/>
            <a:ext cx="7920037"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10000"/>
              </a:lnSpc>
              <a:spcBef>
                <a:spcPct val="0"/>
              </a:spcBef>
              <a:buFont typeface="Wingdings" panose="05000000000000000000" pitchFamily="2" charset="2"/>
              <a:buChar char="²"/>
            </a:pPr>
            <a:r>
              <a:rPr kumimoji="1" lang="en-US" altLang="zh-CN" b="0" dirty="0">
                <a:latin typeface="Arial" panose="020B0604020202020204" pitchFamily="34" charset="0"/>
                <a:ea typeface="楷体_GB2312" panose="02010609030101010101"/>
              </a:rPr>
              <a:t>1937</a:t>
            </a:r>
            <a:r>
              <a:rPr kumimoji="1" lang="zh-CN" altLang="en-US" b="0" dirty="0">
                <a:latin typeface="Arial" panose="020B0604020202020204" pitchFamily="34" charset="0"/>
                <a:ea typeface="楷体_GB2312" panose="02010609030101010101"/>
              </a:rPr>
              <a:t>年，英国学者图灵提出“图灵计算机”。</a:t>
            </a:r>
          </a:p>
        </p:txBody>
      </p:sp>
      <p:sp>
        <p:nvSpPr>
          <p:cNvPr id="479239" name="Rectangle 7"/>
          <p:cNvSpPr>
            <a:spLocks noChangeArrowheads="1"/>
          </p:cNvSpPr>
          <p:nvPr/>
        </p:nvSpPr>
        <p:spPr bwMode="auto">
          <a:xfrm>
            <a:off x="690563" y="3688403"/>
            <a:ext cx="11246064"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10000"/>
              </a:lnSpc>
              <a:spcBef>
                <a:spcPct val="0"/>
              </a:spcBef>
              <a:buFont typeface="Wingdings" panose="05000000000000000000" pitchFamily="2" charset="2"/>
              <a:buChar char="²"/>
            </a:pPr>
            <a:r>
              <a:rPr kumimoji="1" lang="zh-CN" altLang="en-US" b="0" dirty="0">
                <a:latin typeface="Arial" panose="020B0604020202020204" pitchFamily="34" charset="0"/>
                <a:ea typeface="楷体_GB2312" panose="02010609030101010101"/>
              </a:rPr>
              <a:t>香农创立信息论； </a:t>
            </a:r>
            <a:r>
              <a:rPr kumimoji="1" lang="en-US" altLang="zh-CN" b="0" dirty="0">
                <a:latin typeface="Arial" panose="020B0604020202020204" pitchFamily="34" charset="0"/>
                <a:ea typeface="楷体_GB2312" panose="02010609030101010101"/>
              </a:rPr>
              <a:t>1938</a:t>
            </a:r>
            <a:r>
              <a:rPr kumimoji="1" lang="zh-CN" altLang="en-US" b="0" dirty="0">
                <a:latin typeface="Arial" panose="020B0604020202020204" pitchFamily="34" charset="0"/>
                <a:ea typeface="楷体_GB2312" panose="02010609030101010101"/>
              </a:rPr>
              <a:t>年首次证明布尔代数的逻辑运算，可以通过继电器电路来实现。</a:t>
            </a:r>
          </a:p>
        </p:txBody>
      </p:sp>
      <p:sp>
        <p:nvSpPr>
          <p:cNvPr id="10" name="Rectangle 3"/>
          <p:cNvSpPr>
            <a:spLocks noChangeArrowheads="1"/>
          </p:cNvSpPr>
          <p:nvPr/>
        </p:nvSpPr>
        <p:spPr bwMode="auto">
          <a:xfrm>
            <a:off x="690563" y="4738689"/>
            <a:ext cx="81089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eaLnBrk="1" hangingPunct="1">
              <a:lnSpc>
                <a:spcPct val="110000"/>
              </a:lnSpc>
              <a:spcBef>
                <a:spcPct val="0"/>
              </a:spcBef>
              <a:buFont typeface="Wingdings" panose="05000000000000000000" pitchFamily="2" charset="2"/>
              <a:buChar char="²"/>
            </a:pPr>
            <a:r>
              <a:rPr kumimoji="1" lang="en-US" altLang="zh-CN" b="0" dirty="0">
                <a:latin typeface="Arial" panose="020B0604020202020204" pitchFamily="34" charset="0"/>
                <a:ea typeface="楷体_GB2312" panose="02010609030101010101"/>
              </a:rPr>
              <a:t>1945</a:t>
            </a:r>
            <a:r>
              <a:rPr kumimoji="1" lang="zh-CN" altLang="en-US" b="0" dirty="0">
                <a:latin typeface="Arial" panose="020B0604020202020204" pitchFamily="34" charset="0"/>
                <a:ea typeface="楷体_GB2312" panose="02010609030101010101"/>
              </a:rPr>
              <a:t>年冯</a:t>
            </a:r>
            <a:r>
              <a:rPr kumimoji="1" lang="en-US" altLang="zh-CN" b="0" dirty="0">
                <a:latin typeface="Arial" panose="020B0604020202020204" pitchFamily="34" charset="0"/>
                <a:ea typeface="楷体_GB2312" panose="02010609030101010101"/>
              </a:rPr>
              <a:t>· </a:t>
            </a:r>
            <a:r>
              <a:rPr kumimoji="1" lang="zh-CN" altLang="en-US" b="0" dirty="0">
                <a:latin typeface="Arial" panose="020B0604020202020204" pitchFamily="34" charset="0"/>
                <a:ea typeface="楷体_GB2312" panose="02010609030101010101"/>
              </a:rPr>
              <a:t>诺依曼提出存储程序的概念。</a:t>
            </a:r>
          </a:p>
        </p:txBody>
      </p:sp>
      <p:sp>
        <p:nvSpPr>
          <p:cNvPr id="11" name="Rectangle 6"/>
          <p:cNvSpPr>
            <a:spLocks noChangeArrowheads="1"/>
          </p:cNvSpPr>
          <p:nvPr/>
        </p:nvSpPr>
        <p:spPr bwMode="auto">
          <a:xfrm>
            <a:off x="690563" y="5412450"/>
            <a:ext cx="7032410" cy="108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20000"/>
              </a:lnSpc>
              <a:spcBef>
                <a:spcPct val="0"/>
              </a:spcBef>
              <a:buFont typeface="Wingdings" panose="05000000000000000000" pitchFamily="2" charset="2"/>
              <a:buChar char="²"/>
            </a:pPr>
            <a:r>
              <a:rPr kumimoji="1" lang="en-US" altLang="zh-CN" b="0" dirty="0">
                <a:latin typeface="Arial" panose="020B0604020202020204" pitchFamily="34" charset="0"/>
                <a:ea typeface="楷体_GB2312" panose="02010609030101010101"/>
              </a:rPr>
              <a:t>1946</a:t>
            </a:r>
            <a:r>
              <a:rPr kumimoji="1" lang="zh-CN" altLang="en-US" b="0" dirty="0">
                <a:latin typeface="Arial" panose="020B0604020202020204" pitchFamily="34" charset="0"/>
                <a:ea typeface="楷体_GB2312" panose="02010609030101010101"/>
              </a:rPr>
              <a:t>年世界上第</a:t>
            </a:r>
            <a:r>
              <a:rPr kumimoji="1" lang="en-US" altLang="zh-CN" b="0" dirty="0">
                <a:latin typeface="Arial" panose="020B0604020202020204" pitchFamily="34" charset="0"/>
                <a:ea typeface="楷体_GB2312" panose="02010609030101010101"/>
              </a:rPr>
              <a:t>1</a:t>
            </a:r>
            <a:r>
              <a:rPr kumimoji="1" lang="zh-CN" altLang="en-US" b="0" dirty="0">
                <a:latin typeface="Arial" panose="020B0604020202020204" pitchFamily="34" charset="0"/>
                <a:ea typeface="楷体_GB2312" panose="02010609030101010101"/>
              </a:rPr>
              <a:t>台通用电子数字计算机</a:t>
            </a:r>
            <a:r>
              <a:rPr kumimoji="1" lang="en-US" altLang="zh-CN" b="0" dirty="0">
                <a:latin typeface="Times New Roman" panose="02020603050405020304" pitchFamily="18" charset="0"/>
                <a:ea typeface="楷体_GB2312" panose="02010609030101010101"/>
              </a:rPr>
              <a:t>ENIAC</a:t>
            </a:r>
            <a:r>
              <a:rPr kumimoji="1" lang="zh-CN" altLang="en-US" b="0" dirty="0">
                <a:latin typeface="Arial" panose="020B0604020202020204" pitchFamily="34" charset="0"/>
                <a:ea typeface="楷体_GB2312" panose="02010609030101010101"/>
              </a:rPr>
              <a:t>研制成功。</a:t>
            </a:r>
          </a:p>
        </p:txBody>
      </p:sp>
      <p:pic>
        <p:nvPicPr>
          <p:cNvPr id="12" name="Picture 7" descr="enia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7484" y="4375723"/>
            <a:ext cx="2866316" cy="198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308706" y="-3801"/>
            <a:ext cx="74142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1956</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年以前</a:t>
            </a:r>
            <a:r>
              <a:rPr kumimoji="1" lang="zh-CN" altLang="en-US" sz="2800" b="1" dirty="0">
                <a:solidFill>
                  <a:srgbClr val="0000FF"/>
                </a:solidFill>
              </a:rPr>
              <a:t>）</a:t>
            </a:r>
            <a:r>
              <a:rPr kumimoji="1" lang="en-US" altLang="zh-CN" sz="2800" b="1" dirty="0">
                <a:solidFill>
                  <a:srgbClr val="0000FF"/>
                </a:solidFill>
              </a:rPr>
              <a:t>---</a:t>
            </a:r>
            <a:r>
              <a:rPr kumimoji="1" lang="zh-CN" altLang="en-US" sz="2800" b="1" dirty="0">
                <a:solidFill>
                  <a:srgbClr val="0000FF"/>
                </a:solidFill>
              </a:rPr>
              <a:t>孕育期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734610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9234"/>
                                        </p:tgtEl>
                                        <p:attrNameLst>
                                          <p:attrName>style.visibility</p:attrName>
                                        </p:attrNameLst>
                                      </p:cBhvr>
                                      <p:to>
                                        <p:strVal val="visible"/>
                                      </p:to>
                                    </p:set>
                                    <p:animEffect transition="in" filter="wipe(left)">
                                      <p:cBhvr>
                                        <p:cTn id="7" dur="1000"/>
                                        <p:tgtEl>
                                          <p:spTgt spid="479234"/>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236"/>
                                        </p:tgtEl>
                                        <p:attrNameLst>
                                          <p:attrName>style.visibility</p:attrName>
                                        </p:attrNameLst>
                                      </p:cBhvr>
                                      <p:to>
                                        <p:strVal val="visible"/>
                                      </p:to>
                                    </p:set>
                                    <p:animEffect transition="in" filter="fade">
                                      <p:cBhvr>
                                        <p:cTn id="11" dur="500"/>
                                        <p:tgtEl>
                                          <p:spTgt spid="479236"/>
                                        </p:tgtEl>
                                      </p:cBhvr>
                                    </p:animEffect>
                                  </p:childTnLst>
                                </p:cTn>
                              </p:par>
                            </p:childTnLst>
                          </p:cTn>
                        </p:par>
                        <p:par>
                          <p:cTn id="12" fill="hold" nodeType="afterGroup">
                            <p:stCondLst>
                              <p:cond delay="1500"/>
                            </p:stCondLst>
                            <p:childTnLst>
                              <p:par>
                                <p:cTn id="13" presetID="10" presetClass="entr" presetSubtype="0" fill="hold" nodeType="afterEffect">
                                  <p:stCondLst>
                                    <p:cond delay="0"/>
                                  </p:stCondLst>
                                  <p:childTnLst>
                                    <p:set>
                                      <p:cBhvr>
                                        <p:cTn id="14" dur="1" fill="hold">
                                          <p:stCondLst>
                                            <p:cond delay="0"/>
                                          </p:stCondLst>
                                        </p:cTn>
                                        <p:tgtEl>
                                          <p:spTgt spid="479235"/>
                                        </p:tgtEl>
                                        <p:attrNameLst>
                                          <p:attrName>style.visibility</p:attrName>
                                        </p:attrNameLst>
                                      </p:cBhvr>
                                      <p:to>
                                        <p:strVal val="visible"/>
                                      </p:to>
                                    </p:set>
                                    <p:animEffect transition="in" filter="fade">
                                      <p:cBhvr>
                                        <p:cTn id="15" dur="500"/>
                                        <p:tgtEl>
                                          <p:spTgt spid="479235"/>
                                        </p:tgtEl>
                                      </p:cBhvr>
                                    </p:animEffect>
                                  </p:childTnLst>
                                </p:cTn>
                              </p:par>
                            </p:childTnLst>
                          </p:cTn>
                        </p:par>
                        <p:par>
                          <p:cTn id="16" fill="hold" nodeType="afterGroup">
                            <p:stCondLst>
                              <p:cond delay="2000"/>
                            </p:stCondLst>
                            <p:childTnLst>
                              <p:par>
                                <p:cTn id="17" presetID="10" presetClass="entr" presetSubtype="0" fill="hold" nodeType="afterEffect">
                                  <p:stCondLst>
                                    <p:cond delay="0"/>
                                  </p:stCondLst>
                                  <p:childTnLst>
                                    <p:set>
                                      <p:cBhvr>
                                        <p:cTn id="18" dur="1" fill="hold">
                                          <p:stCondLst>
                                            <p:cond delay="0"/>
                                          </p:stCondLst>
                                        </p:cTn>
                                        <p:tgtEl>
                                          <p:spTgt spid="479237"/>
                                        </p:tgtEl>
                                        <p:attrNameLst>
                                          <p:attrName>style.visibility</p:attrName>
                                        </p:attrNameLst>
                                      </p:cBhvr>
                                      <p:to>
                                        <p:strVal val="visible"/>
                                      </p:to>
                                    </p:set>
                                    <p:animEffect transition="in" filter="fade">
                                      <p:cBhvr>
                                        <p:cTn id="19" dur="500"/>
                                        <p:tgtEl>
                                          <p:spTgt spid="479237"/>
                                        </p:tgtEl>
                                      </p:cBhvr>
                                    </p:animEffect>
                                  </p:childTnLst>
                                </p:cTn>
                              </p:par>
                            </p:childTnLst>
                          </p:cTn>
                        </p:par>
                        <p:par>
                          <p:cTn id="20" fill="hold" nodeType="afterGroup">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479238"/>
                                        </p:tgtEl>
                                        <p:attrNameLst>
                                          <p:attrName>style.visibility</p:attrName>
                                        </p:attrNameLst>
                                      </p:cBhvr>
                                      <p:to>
                                        <p:strVal val="visible"/>
                                      </p:to>
                                    </p:set>
                                    <p:animEffect transition="in" filter="wipe(up)">
                                      <p:cBhvr>
                                        <p:cTn id="23" dur="2000"/>
                                        <p:tgtEl>
                                          <p:spTgt spid="479238"/>
                                        </p:tgtEl>
                                      </p:cBhvr>
                                    </p:animEffect>
                                  </p:childTnLst>
                                </p:cTn>
                              </p:par>
                            </p:childTnLst>
                          </p:cTn>
                        </p:par>
                        <p:par>
                          <p:cTn id="24" fill="hold" nodeType="afterGroup">
                            <p:stCondLst>
                              <p:cond delay="4500"/>
                            </p:stCondLst>
                            <p:childTnLst>
                              <p:par>
                                <p:cTn id="25" presetID="22" presetClass="entr" presetSubtype="1" fill="hold" grpId="0" nodeType="afterEffect">
                                  <p:stCondLst>
                                    <p:cond delay="0"/>
                                  </p:stCondLst>
                                  <p:childTnLst>
                                    <p:set>
                                      <p:cBhvr>
                                        <p:cTn id="26" dur="1" fill="hold">
                                          <p:stCondLst>
                                            <p:cond delay="0"/>
                                          </p:stCondLst>
                                        </p:cTn>
                                        <p:tgtEl>
                                          <p:spTgt spid="479239"/>
                                        </p:tgtEl>
                                        <p:attrNameLst>
                                          <p:attrName>style.visibility</p:attrName>
                                        </p:attrNameLst>
                                      </p:cBhvr>
                                      <p:to>
                                        <p:strVal val="visible"/>
                                      </p:to>
                                    </p:set>
                                    <p:animEffect transition="in" filter="wipe(up)">
                                      <p:cBhvr>
                                        <p:cTn id="27" dur="2000"/>
                                        <p:tgtEl>
                                          <p:spTgt spid="479239"/>
                                        </p:tgtEl>
                                      </p:cBhvr>
                                    </p:animEffect>
                                  </p:childTnLst>
                                </p:cTn>
                              </p:par>
                            </p:childTnLst>
                          </p:cTn>
                        </p:par>
                        <p:par>
                          <p:cTn id="28" fill="hold">
                            <p:stCondLst>
                              <p:cond delay="6500"/>
                            </p:stCondLst>
                            <p:childTnLst>
                              <p:par>
                                <p:cTn id="29" presetID="1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slide(fromTop)">
                                      <p:cBhvr>
                                        <p:cTn id="31" dur="1000"/>
                                        <p:tgtEl>
                                          <p:spTgt spid="10"/>
                                        </p:tgtEl>
                                      </p:cBhvr>
                                    </p:animEffect>
                                  </p:childTnLst>
                                </p:cTn>
                              </p:par>
                            </p:childTnLst>
                          </p:cTn>
                        </p:par>
                        <p:par>
                          <p:cTn id="32" fill="hold">
                            <p:stCondLst>
                              <p:cond delay="7500"/>
                            </p:stCondLst>
                            <p:childTnLst>
                              <p:par>
                                <p:cTn id="33" presetID="22" presetClass="entr" presetSubtype="8"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par>
                          <p:cTn id="36" fill="hold">
                            <p:stCondLst>
                              <p:cond delay="8500"/>
                            </p:stCondLst>
                            <p:childTnLst>
                              <p:par>
                                <p:cTn id="37" presetID="6" presetClass="entr" presetSubtype="32"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out)">
                                      <p:cBhvr>
                                        <p:cTn id="3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4" grpId="0"/>
      <p:bldP spid="479238" grpId="0"/>
      <p:bldP spid="479239"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BB0BA6EC-9FD0-4690-A199-03E052FADDBC}" type="slidenum">
              <a:rPr lang="en-US" altLang="zh-CN">
                <a:solidFill>
                  <a:srgbClr val="003399"/>
                </a:solidFill>
                <a:latin typeface="Times New Roman" panose="02020603050405020304" pitchFamily="18" charset="0"/>
              </a:rPr>
              <a:pPr algn="r"/>
              <a:t>42</a:t>
            </a:fld>
            <a:endParaRPr lang="en-US" altLang="zh-CN">
              <a:solidFill>
                <a:srgbClr val="003399"/>
              </a:solidFill>
              <a:latin typeface="Times New Roman" panose="02020603050405020304" pitchFamily="18" charset="0"/>
            </a:endParaRPr>
          </a:p>
        </p:txBody>
      </p:sp>
      <p:sp>
        <p:nvSpPr>
          <p:cNvPr id="5120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BE8333D6-D96D-480C-9A39-E7259D92E29E}"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480258" name="Rectangle 2"/>
          <p:cNvSpPr>
            <a:spLocks noChangeArrowheads="1"/>
          </p:cNvSpPr>
          <p:nvPr/>
        </p:nvSpPr>
        <p:spPr bwMode="auto">
          <a:xfrm>
            <a:off x="1075035" y="680695"/>
            <a:ext cx="10342606"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20000"/>
              </a:lnSpc>
              <a:spcBef>
                <a:spcPct val="0"/>
              </a:spcBef>
              <a:buFont typeface="Wingdings" panose="05000000000000000000" pitchFamily="2" charset="2"/>
              <a:buChar char="²"/>
            </a:pPr>
            <a:r>
              <a:rPr kumimoji="1" lang="zh-CN" altLang="en-US" b="0" dirty="0">
                <a:latin typeface="Arial" panose="020B0604020202020204" pitchFamily="34" charset="0"/>
                <a:ea typeface="楷体_GB2312" panose="02010609030101010101"/>
              </a:rPr>
              <a:t>美国神经生理学家麦克洛奇和皮兹，于</a:t>
            </a:r>
            <a:r>
              <a:rPr kumimoji="1" lang="en-US" altLang="zh-CN" b="0" dirty="0">
                <a:latin typeface="Arial" panose="020B0604020202020204" pitchFamily="34" charset="0"/>
                <a:ea typeface="楷体_GB2312" panose="02010609030101010101"/>
              </a:rPr>
              <a:t>1943</a:t>
            </a:r>
            <a:r>
              <a:rPr kumimoji="1" lang="zh-CN" altLang="en-US" b="0" dirty="0">
                <a:latin typeface="Arial" panose="020B0604020202020204" pitchFamily="34" charset="0"/>
                <a:ea typeface="楷体_GB2312" panose="02010609030101010101"/>
              </a:rPr>
              <a:t>年建成了第一个神经网络模型</a:t>
            </a:r>
            <a:r>
              <a:rPr kumimoji="1" lang="en-US" altLang="zh-CN" b="0" dirty="0">
                <a:latin typeface="Arial" panose="020B0604020202020204" pitchFamily="34" charset="0"/>
                <a:ea typeface="楷体_GB2312" panose="02010609030101010101"/>
              </a:rPr>
              <a:t>(MP</a:t>
            </a:r>
            <a:r>
              <a:rPr kumimoji="1" lang="zh-CN" altLang="en-US" b="0" dirty="0">
                <a:latin typeface="Arial" panose="020B0604020202020204" pitchFamily="34" charset="0"/>
                <a:ea typeface="楷体_GB2312" panose="02010609030101010101"/>
              </a:rPr>
              <a:t>模型</a:t>
            </a:r>
            <a:r>
              <a:rPr kumimoji="1" lang="en-US" altLang="zh-CN" b="0" dirty="0">
                <a:latin typeface="Arial" panose="020B0604020202020204" pitchFamily="34" charset="0"/>
                <a:ea typeface="楷体_GB2312" panose="02010609030101010101"/>
              </a:rPr>
              <a:t>)</a:t>
            </a:r>
            <a:endParaRPr kumimoji="1" lang="zh-CN" altLang="en-US" b="0" dirty="0">
              <a:latin typeface="Arial" panose="020B0604020202020204" pitchFamily="34" charset="0"/>
              <a:ea typeface="楷体_GB2312" panose="02010609030101010101"/>
            </a:endParaRPr>
          </a:p>
        </p:txBody>
      </p:sp>
      <p:sp>
        <p:nvSpPr>
          <p:cNvPr id="480259" name="Rectangle 3"/>
          <p:cNvSpPr>
            <a:spLocks noChangeArrowheads="1"/>
          </p:cNvSpPr>
          <p:nvPr/>
        </p:nvSpPr>
        <p:spPr bwMode="auto">
          <a:xfrm>
            <a:off x="1075035" y="2242432"/>
            <a:ext cx="10342606" cy="1040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10000"/>
              </a:lnSpc>
              <a:spcBef>
                <a:spcPct val="0"/>
              </a:spcBef>
              <a:buFont typeface="Wingdings" panose="05000000000000000000" pitchFamily="2" charset="2"/>
              <a:buChar char="²"/>
            </a:pPr>
            <a:r>
              <a:rPr kumimoji="1" lang="en-US" altLang="zh-CN" b="0" dirty="0">
                <a:latin typeface="Arial" panose="020B0604020202020204" pitchFamily="34" charset="0"/>
                <a:ea typeface="楷体_GB2312" panose="02010609030101010101"/>
              </a:rPr>
              <a:t>1948</a:t>
            </a:r>
            <a:r>
              <a:rPr kumimoji="1" lang="zh-CN" altLang="en-US" b="0" dirty="0">
                <a:latin typeface="Arial" panose="020B0604020202020204" pitchFamily="34" charset="0"/>
                <a:ea typeface="楷体_GB2312" panose="02010609030101010101"/>
              </a:rPr>
              <a:t>年美国著名数学家、控制论创始人维纳创立了控制论。控制论向人工智能的渗透，形成了行为主义学派。</a:t>
            </a:r>
          </a:p>
        </p:txBody>
      </p:sp>
      <p:sp>
        <p:nvSpPr>
          <p:cNvPr id="480262" name="Rectangle 6"/>
          <p:cNvSpPr>
            <a:spLocks noChangeArrowheads="1"/>
          </p:cNvSpPr>
          <p:nvPr/>
        </p:nvSpPr>
        <p:spPr bwMode="auto">
          <a:xfrm>
            <a:off x="1116866" y="3921469"/>
            <a:ext cx="10140135" cy="108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42925" indent="-54292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22313"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a:lnSpc>
                <a:spcPct val="120000"/>
              </a:lnSpc>
              <a:spcBef>
                <a:spcPct val="0"/>
              </a:spcBef>
              <a:buFont typeface="Wingdings" panose="05000000000000000000" pitchFamily="2" charset="2"/>
              <a:buChar char="²"/>
            </a:pPr>
            <a:r>
              <a:rPr kumimoji="1" lang="zh-CN" altLang="en-US" b="0" dirty="0">
                <a:latin typeface="Arial" panose="020B0604020202020204" pitchFamily="34" charset="0"/>
                <a:ea typeface="楷体_GB2312" panose="02010609030101010101"/>
              </a:rPr>
              <a:t>图灵又于</a:t>
            </a:r>
            <a:r>
              <a:rPr kumimoji="1" lang="en-US" altLang="zh-CN" b="0" dirty="0">
                <a:latin typeface="Arial" panose="020B0604020202020204" pitchFamily="34" charset="0"/>
                <a:ea typeface="楷体_GB2312" panose="02010609030101010101"/>
              </a:rPr>
              <a:t>1950</a:t>
            </a:r>
            <a:r>
              <a:rPr kumimoji="1" lang="zh-CN" altLang="en-US" b="0" dirty="0">
                <a:latin typeface="Arial" panose="020B0604020202020204" pitchFamily="34" charset="0"/>
                <a:ea typeface="楷体_GB2312" panose="02010609030101010101"/>
              </a:rPr>
              <a:t>年，发表题为</a:t>
            </a:r>
            <a:r>
              <a:rPr kumimoji="1" lang="en-US" altLang="zh-CN" b="0" dirty="0">
                <a:latin typeface="Arial" panose="020B0604020202020204" pitchFamily="34" charset="0"/>
                <a:ea typeface="楷体_GB2312" panose="02010609030101010101"/>
              </a:rPr>
              <a:t>《</a:t>
            </a:r>
            <a:r>
              <a:rPr kumimoji="1" lang="zh-CN" altLang="en-US" b="0" dirty="0">
                <a:latin typeface="Arial" panose="020B0604020202020204" pitchFamily="34" charset="0"/>
                <a:ea typeface="楷体_GB2312" panose="02010609030101010101"/>
              </a:rPr>
              <a:t>计算机能思维吗？</a:t>
            </a:r>
            <a:r>
              <a:rPr kumimoji="1" lang="en-US" altLang="zh-CN" b="0" dirty="0">
                <a:latin typeface="Arial" panose="020B0604020202020204" pitchFamily="34" charset="0"/>
                <a:ea typeface="楷体_GB2312" panose="02010609030101010101"/>
              </a:rPr>
              <a:t>》</a:t>
            </a:r>
            <a:r>
              <a:rPr kumimoji="1" lang="zh-CN" altLang="en-US" b="0" dirty="0">
                <a:latin typeface="Arial" panose="020B0604020202020204" pitchFamily="34" charset="0"/>
                <a:ea typeface="楷体_GB2312" panose="02010609030101010101"/>
              </a:rPr>
              <a:t>的著名论文，明确提出了“机器能思维”的观点。</a:t>
            </a:r>
          </a:p>
        </p:txBody>
      </p:sp>
      <p:sp>
        <p:nvSpPr>
          <p:cNvPr id="4" name="矩形 3"/>
          <p:cNvSpPr/>
          <p:nvPr/>
        </p:nvSpPr>
        <p:spPr>
          <a:xfrm>
            <a:off x="1598138" y="5402243"/>
            <a:ext cx="9296400" cy="954107"/>
          </a:xfrm>
          <a:prstGeom prst="rect">
            <a:avLst/>
          </a:prstGeom>
        </p:spPr>
        <p:txBody>
          <a:bodyPr wrap="square">
            <a:spAutoFit/>
          </a:bodyPr>
          <a:lstStyle/>
          <a:p>
            <a:r>
              <a:rPr lang="zh-CN" altLang="en-US" sz="2800" dirty="0">
                <a:solidFill>
                  <a:srgbClr val="006300"/>
                </a:solidFill>
                <a:ea typeface="楷体_GB2312" panose="02010609030101010101"/>
              </a:rPr>
              <a:t>这些，</a:t>
            </a:r>
            <a:r>
              <a:rPr lang="zh-CN" altLang="en-US" sz="2800" dirty="0">
                <a:solidFill>
                  <a:srgbClr val="0000CC"/>
                </a:solidFill>
                <a:ea typeface="楷体_GB2312" panose="02010609030101010101"/>
              </a:rPr>
              <a:t>都为人工智能的诞生准备了必要的思想、理论和物质技术条件。 </a:t>
            </a:r>
            <a:endParaRPr lang="zh-CN" altLang="en-US" sz="2800" dirty="0"/>
          </a:p>
        </p:txBody>
      </p:sp>
      <p:sp>
        <p:nvSpPr>
          <p:cNvPr id="13" name="Rectangle 3"/>
          <p:cNvSpPr>
            <a:spLocks noChangeArrowheads="1"/>
          </p:cNvSpPr>
          <p:nvPr/>
        </p:nvSpPr>
        <p:spPr bwMode="auto">
          <a:xfrm>
            <a:off x="308706" y="-3801"/>
            <a:ext cx="741426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1956</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年以前</a:t>
            </a:r>
            <a:r>
              <a:rPr kumimoji="1" lang="zh-CN" altLang="en-US" sz="2800" b="1" dirty="0">
                <a:solidFill>
                  <a:srgbClr val="0000FF"/>
                </a:solidFill>
              </a:rPr>
              <a:t>）</a:t>
            </a:r>
            <a:r>
              <a:rPr kumimoji="1" lang="en-US" altLang="zh-CN" sz="2800" b="1" dirty="0">
                <a:solidFill>
                  <a:srgbClr val="0000FF"/>
                </a:solidFill>
              </a:rPr>
              <a:t>---</a:t>
            </a:r>
            <a:r>
              <a:rPr kumimoji="1" lang="zh-CN" altLang="en-US" sz="2800" b="1" dirty="0">
                <a:solidFill>
                  <a:srgbClr val="0000FF"/>
                </a:solidFill>
              </a:rPr>
              <a:t>孕育期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142617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0258"/>
                                        </p:tgtEl>
                                        <p:attrNameLst>
                                          <p:attrName>style.visibility</p:attrName>
                                        </p:attrNameLst>
                                      </p:cBhvr>
                                      <p:to>
                                        <p:strVal val="visible"/>
                                      </p:to>
                                    </p:set>
                                    <p:animEffect transition="in" filter="wipe(left)">
                                      <p:cBhvr>
                                        <p:cTn id="7" dur="1000"/>
                                        <p:tgtEl>
                                          <p:spTgt spid="480258"/>
                                        </p:tgtEl>
                                      </p:cBhvr>
                                    </p:animEffect>
                                  </p:childTnLst>
                                </p:cTn>
                              </p:par>
                            </p:childTnLst>
                          </p:cTn>
                        </p:par>
                        <p:par>
                          <p:cTn id="8" fill="hold" nodeType="afterGroup">
                            <p:stCondLst>
                              <p:cond delay="1000"/>
                            </p:stCondLst>
                            <p:childTnLst>
                              <p:par>
                                <p:cTn id="9" presetID="12" presetClass="entr" presetSubtype="1" fill="hold" grpId="0" nodeType="afterEffect">
                                  <p:stCondLst>
                                    <p:cond delay="0"/>
                                  </p:stCondLst>
                                  <p:childTnLst>
                                    <p:set>
                                      <p:cBhvr>
                                        <p:cTn id="10" dur="1" fill="hold">
                                          <p:stCondLst>
                                            <p:cond delay="0"/>
                                          </p:stCondLst>
                                        </p:cTn>
                                        <p:tgtEl>
                                          <p:spTgt spid="480259"/>
                                        </p:tgtEl>
                                        <p:attrNameLst>
                                          <p:attrName>style.visibility</p:attrName>
                                        </p:attrNameLst>
                                      </p:cBhvr>
                                      <p:to>
                                        <p:strVal val="visible"/>
                                      </p:to>
                                    </p:set>
                                    <p:animEffect transition="in" filter="slide(fromTop)">
                                      <p:cBhvr>
                                        <p:cTn id="11" dur="1000"/>
                                        <p:tgtEl>
                                          <p:spTgt spid="480259"/>
                                        </p:tgtEl>
                                      </p:cBhvr>
                                    </p:animEffect>
                                  </p:childTnLst>
                                </p:cTn>
                              </p:par>
                            </p:childTnLst>
                          </p:cTn>
                        </p:par>
                        <p:par>
                          <p:cTn id="12" fill="hold" nodeType="after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480262"/>
                                        </p:tgtEl>
                                        <p:attrNameLst>
                                          <p:attrName>style.visibility</p:attrName>
                                        </p:attrNameLst>
                                      </p:cBhvr>
                                      <p:to>
                                        <p:strVal val="visible"/>
                                      </p:to>
                                    </p:set>
                                    <p:animEffect transition="in" filter="wipe(left)">
                                      <p:cBhvr>
                                        <p:cTn id="15" dur="1000"/>
                                        <p:tgtEl>
                                          <p:spTgt spid="480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p:bldP spid="480259" grpId="0"/>
      <p:bldP spid="48026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1"/>
          </p:nvPr>
        </p:nvSpPr>
        <p:spPr bwMode="auto">
          <a:xfrm>
            <a:off x="6497595" y="6419072"/>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ED9CFB9-B82D-4DA3-9A2D-9CB1D9400AA0}" type="slidenum">
              <a:rPr lang="en-US" altLang="zh-CN">
                <a:solidFill>
                  <a:srgbClr val="003399"/>
                </a:solidFill>
                <a:latin typeface="Times New Roman" panose="02020603050405020304" pitchFamily="18" charset="0"/>
              </a:rPr>
              <a:pPr algn="r"/>
              <a:t>43</a:t>
            </a:fld>
            <a:endParaRPr lang="en-US" altLang="zh-CN">
              <a:solidFill>
                <a:srgbClr val="003399"/>
              </a:solidFill>
              <a:latin typeface="Times New Roman" panose="02020603050405020304" pitchFamily="18" charset="0"/>
            </a:endParaRPr>
          </a:p>
        </p:txBody>
      </p:sp>
      <p:sp>
        <p:nvSpPr>
          <p:cNvPr id="53251" name="日期占位符 4"/>
          <p:cNvSpPr>
            <a:spLocks noGrp="1"/>
          </p:cNvSpPr>
          <p:nvPr>
            <p:ph type="dt" sz="quarter" idx="12"/>
          </p:nvPr>
        </p:nvSpPr>
        <p:spPr bwMode="auto">
          <a:xfrm>
            <a:off x="11069595" y="6419072"/>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8474207E-1432-4D42-A5BA-2EF6BFC31B0E}"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6" name="Rectangle 3"/>
          <p:cNvSpPr>
            <a:spLocks noChangeArrowheads="1"/>
          </p:cNvSpPr>
          <p:nvPr/>
        </p:nvSpPr>
        <p:spPr bwMode="auto">
          <a:xfrm>
            <a:off x="288926" y="195952"/>
            <a:ext cx="96932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2</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1956----1970</a:t>
            </a:r>
            <a:r>
              <a:rPr kumimoji="1" lang="zh-CN" altLang="en-US" sz="2800" b="1" dirty="0">
                <a:solidFill>
                  <a:srgbClr val="0000FF"/>
                </a:solidFill>
              </a:rPr>
              <a:t>年）</a:t>
            </a:r>
            <a:r>
              <a:rPr kumimoji="1" lang="en-US" altLang="zh-CN" sz="2800" b="1" dirty="0">
                <a:solidFill>
                  <a:srgbClr val="0000FF"/>
                </a:solidFill>
              </a:rPr>
              <a:t>---</a:t>
            </a:r>
            <a:r>
              <a:rPr kumimoji="1" lang="zh-CN" altLang="en-US" sz="2800" b="1" dirty="0">
                <a:solidFill>
                  <a:srgbClr val="0000FF"/>
                </a:solidFill>
              </a:rPr>
              <a:t>形成期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589746" y="780860"/>
            <a:ext cx="1261884"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1. </a:t>
            </a:r>
            <a:r>
              <a:rPr lang="zh-CN" altLang="en-US" sz="2800" dirty="0">
                <a:solidFill>
                  <a:srgbClr val="FF0000"/>
                </a:solidFill>
                <a:latin typeface="Times New Roman" panose="02020603050405020304" pitchFamily="18" charset="0"/>
                <a:ea typeface="楷体_GB2312" panose="02010609030101010101"/>
              </a:rPr>
              <a:t>诞生</a:t>
            </a:r>
            <a:endParaRPr lang="zh-CN" altLang="en-US" sz="2400" dirty="0"/>
          </a:p>
        </p:txBody>
      </p:sp>
      <p:sp>
        <p:nvSpPr>
          <p:cNvPr id="7" name="矩形 6"/>
          <p:cNvSpPr/>
          <p:nvPr/>
        </p:nvSpPr>
        <p:spPr>
          <a:xfrm>
            <a:off x="801500" y="1274997"/>
            <a:ext cx="11392189" cy="5509200"/>
          </a:xfrm>
          <a:prstGeom prst="rect">
            <a:avLst/>
          </a:prstGeom>
        </p:spPr>
        <p:txBody>
          <a:bodyPr wrap="square">
            <a:spAutoFit/>
          </a:bodyPr>
          <a:lstStyle/>
          <a:p>
            <a:r>
              <a:rPr lang="en-US" altLang="zh-CN" sz="2200" b="1" dirty="0">
                <a:solidFill>
                  <a:srgbClr val="A4001F"/>
                </a:solidFill>
                <a:latin typeface="Times New Roman" panose="02020603050405020304" pitchFamily="18" charset="0"/>
              </a:rPr>
              <a:t>AI</a:t>
            </a:r>
            <a:r>
              <a:rPr lang="zh-CN" altLang="en-US" sz="2200" dirty="0">
                <a:solidFill>
                  <a:srgbClr val="A4001F"/>
                </a:solidFill>
                <a:latin typeface="Times New Roman" panose="02020603050405020304" pitchFamily="18" charset="0"/>
                <a:ea typeface="楷体_GB2312" panose="02010609030101010101"/>
              </a:rPr>
              <a:t>诞生于一次历史性的聚会</a:t>
            </a:r>
          </a:p>
          <a:p>
            <a:r>
              <a:rPr lang="zh-CN" altLang="en-US" sz="2200" dirty="0">
                <a:solidFill>
                  <a:srgbClr val="630031"/>
                </a:solidFill>
                <a:ea typeface="楷体_GB2312" panose="02010609030101010101"/>
              </a:rPr>
              <a:t>时间：</a:t>
            </a:r>
            <a:r>
              <a:rPr lang="en-US" altLang="zh-CN" sz="2200" b="1" dirty="0">
                <a:solidFill>
                  <a:srgbClr val="0000CC"/>
                </a:solidFill>
                <a:latin typeface="Times New Roman" panose="02020603050405020304" pitchFamily="18" charset="0"/>
                <a:ea typeface="楷体_GB2312" panose="02010609030101010101"/>
              </a:rPr>
              <a:t>1956</a:t>
            </a:r>
            <a:r>
              <a:rPr lang="zh-CN" altLang="en-US" sz="2200" dirty="0">
                <a:solidFill>
                  <a:srgbClr val="0000CC"/>
                </a:solidFill>
                <a:latin typeface="Times New Roman" panose="02020603050405020304" pitchFamily="18" charset="0"/>
                <a:ea typeface="楷体_GB2312" panose="02010609030101010101"/>
              </a:rPr>
              <a:t>年夏季</a:t>
            </a:r>
          </a:p>
          <a:p>
            <a:r>
              <a:rPr lang="zh-CN" altLang="en-US" sz="2200" dirty="0">
                <a:solidFill>
                  <a:srgbClr val="630031"/>
                </a:solidFill>
                <a:ea typeface="楷体_GB2312" panose="02010609030101010101"/>
              </a:rPr>
              <a:t>地点：</a:t>
            </a:r>
            <a:r>
              <a:rPr lang="zh-CN" altLang="en-US" sz="2200" dirty="0">
                <a:solidFill>
                  <a:srgbClr val="0000CC"/>
                </a:solidFill>
                <a:ea typeface="楷体_GB2312" panose="02010609030101010101"/>
              </a:rPr>
              <a:t>达特莫斯</a:t>
            </a:r>
            <a:r>
              <a:rPr lang="en-US" altLang="zh-CN" sz="2200" b="1" dirty="0">
                <a:solidFill>
                  <a:srgbClr val="0000CC"/>
                </a:solidFill>
                <a:latin typeface="Times New Roman" panose="02020603050405020304" pitchFamily="18" charset="0"/>
                <a:ea typeface="楷体_GB2312" panose="02010609030101010101"/>
              </a:rPr>
              <a:t>(Dartmouth) </a:t>
            </a:r>
            <a:r>
              <a:rPr lang="zh-CN" altLang="en-US" sz="2200" dirty="0">
                <a:solidFill>
                  <a:srgbClr val="0000CC"/>
                </a:solidFill>
                <a:latin typeface="Times New Roman" panose="02020603050405020304" pitchFamily="18" charset="0"/>
                <a:ea typeface="楷体_GB2312" panose="02010609030101010101"/>
              </a:rPr>
              <a:t>大学</a:t>
            </a:r>
          </a:p>
          <a:p>
            <a:pPr marR="34100"/>
            <a:r>
              <a:rPr lang="zh-CN" altLang="en-US" sz="2200" dirty="0">
                <a:solidFill>
                  <a:srgbClr val="630031"/>
                </a:solidFill>
                <a:ea typeface="楷体_GB2312" panose="02010609030101010101"/>
              </a:rPr>
              <a:t>目的：</a:t>
            </a:r>
            <a:r>
              <a:rPr lang="zh-CN" altLang="en-US" sz="2200" dirty="0">
                <a:solidFill>
                  <a:srgbClr val="0000CC"/>
                </a:solidFill>
                <a:ea typeface="楷体_GB2312" panose="02010609030101010101"/>
              </a:rPr>
              <a:t>为使计算机变得更</a:t>
            </a:r>
            <a:r>
              <a:rPr lang="zh-CN" altLang="en-US"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聪明</a:t>
            </a:r>
            <a:r>
              <a:rPr lang="zh-CN" altLang="en-US" sz="2200" b="1" dirty="0">
                <a:solidFill>
                  <a:srgbClr val="0000CC"/>
                </a:solidFill>
                <a:latin typeface="Times New Roman" panose="02020603050405020304" pitchFamily="18" charset="0"/>
                <a:ea typeface="楷体_GB2312" panose="02010609030101010101"/>
              </a:rPr>
              <a:t>” </a:t>
            </a:r>
            <a:r>
              <a:rPr lang="zh-CN" altLang="en-US" sz="2200" dirty="0">
                <a:solidFill>
                  <a:srgbClr val="0000CC"/>
                </a:solidFill>
                <a:latin typeface="Times New Roman" panose="02020603050405020304" pitchFamily="18" charset="0"/>
                <a:ea typeface="楷体_GB2312" panose="02010609030101010101"/>
              </a:rPr>
              <a:t>，或者说使计算机具有智能</a:t>
            </a:r>
          </a:p>
          <a:p>
            <a:r>
              <a:rPr lang="zh-CN" altLang="en-US" sz="2200" dirty="0">
                <a:solidFill>
                  <a:srgbClr val="630031"/>
                </a:solidFill>
                <a:ea typeface="楷体_GB2312" panose="02010609030101010101"/>
              </a:rPr>
              <a:t>发起人：</a:t>
            </a:r>
          </a:p>
          <a:p>
            <a:pPr marR="11020"/>
            <a:r>
              <a:rPr lang="zh-CN" altLang="en-US" sz="2200" dirty="0">
                <a:solidFill>
                  <a:srgbClr val="0000CC"/>
                </a:solidFill>
                <a:ea typeface="楷体_GB2312" panose="02010609030101010101"/>
              </a:rPr>
              <a:t>    麦卡锡</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J.McCarthy</a:t>
            </a:r>
            <a:r>
              <a:rPr lang="zh-CN" altLang="en-US" sz="2200"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Dartmouth</a:t>
            </a:r>
            <a:r>
              <a:rPr lang="zh-CN" altLang="en-US" sz="2200" dirty="0">
                <a:solidFill>
                  <a:srgbClr val="0000CC"/>
                </a:solidFill>
                <a:latin typeface="Times New Roman" panose="02020603050405020304" pitchFamily="18" charset="0"/>
                <a:ea typeface="楷体_GB2312" panose="02010609030101010101"/>
              </a:rPr>
              <a:t>的年轻数学家、计算机专家，后为</a:t>
            </a:r>
            <a:r>
              <a:rPr lang="en-US" altLang="zh-CN" sz="2200" b="1" dirty="0">
                <a:solidFill>
                  <a:srgbClr val="0000CC"/>
                </a:solidFill>
                <a:latin typeface="Times New Roman" panose="02020603050405020304" pitchFamily="18" charset="0"/>
                <a:ea typeface="楷体_GB2312" panose="02010609030101010101"/>
              </a:rPr>
              <a:t>MIT</a:t>
            </a:r>
            <a:r>
              <a:rPr lang="zh-CN" altLang="en-US" sz="2200" dirty="0">
                <a:solidFill>
                  <a:srgbClr val="0000CC"/>
                </a:solidFill>
                <a:latin typeface="Times New Roman" panose="02020603050405020304" pitchFamily="18" charset="0"/>
                <a:ea typeface="楷体_GB2312" panose="02010609030101010101"/>
              </a:rPr>
              <a:t>教授</a:t>
            </a:r>
          </a:p>
          <a:p>
            <a:pPr marR="14520"/>
            <a:r>
              <a:rPr lang="zh-CN" altLang="en-US" sz="2200" dirty="0">
                <a:solidFill>
                  <a:srgbClr val="0000CC"/>
                </a:solidFill>
                <a:ea typeface="楷体_GB2312" panose="02010609030101010101"/>
              </a:rPr>
              <a:t>    明斯基</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M.L.Minsky</a:t>
            </a:r>
            <a:r>
              <a:rPr lang="zh-CN" altLang="en-US" sz="2200" dirty="0">
                <a:solidFill>
                  <a:srgbClr val="0000CC"/>
                </a:solidFill>
                <a:latin typeface="Times New Roman" panose="02020603050405020304" pitchFamily="18" charset="0"/>
                <a:ea typeface="楷体_GB2312" panose="02010609030101010101"/>
              </a:rPr>
              <a:t>），哈佛大学数学家、神经学家，后为</a:t>
            </a:r>
            <a:r>
              <a:rPr lang="en-US" altLang="zh-CN" sz="2200" b="1" dirty="0">
                <a:solidFill>
                  <a:srgbClr val="0000CC"/>
                </a:solidFill>
                <a:latin typeface="Times New Roman" panose="02020603050405020304" pitchFamily="18" charset="0"/>
                <a:ea typeface="楷体_GB2312" panose="02010609030101010101"/>
              </a:rPr>
              <a:t>MIT</a:t>
            </a:r>
            <a:r>
              <a:rPr lang="zh-CN" altLang="en-US" sz="2200" dirty="0">
                <a:solidFill>
                  <a:srgbClr val="0000CC"/>
                </a:solidFill>
                <a:latin typeface="Times New Roman" panose="02020603050405020304" pitchFamily="18" charset="0"/>
                <a:ea typeface="楷体_GB2312" panose="02010609030101010101"/>
              </a:rPr>
              <a:t>教授</a:t>
            </a:r>
          </a:p>
          <a:p>
            <a:pPr marR="44950"/>
            <a:r>
              <a:rPr lang="zh-CN" altLang="en-US" sz="2200" dirty="0">
                <a:solidFill>
                  <a:srgbClr val="0000CC"/>
                </a:solidFill>
                <a:ea typeface="楷体_GB2312" panose="02010609030101010101"/>
              </a:rPr>
              <a:t>    洛切斯特</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N.Lochester</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IBM</a:t>
            </a:r>
            <a:r>
              <a:rPr lang="zh-CN" altLang="en-US" sz="2200" dirty="0">
                <a:solidFill>
                  <a:srgbClr val="0000CC"/>
                </a:solidFill>
                <a:latin typeface="Times New Roman" panose="02020603050405020304" pitchFamily="18" charset="0"/>
                <a:ea typeface="楷体_GB2312" panose="02010609030101010101"/>
              </a:rPr>
              <a:t>公司信息中心负责人</a:t>
            </a:r>
          </a:p>
          <a:p>
            <a:pPr marR="43970"/>
            <a:r>
              <a:rPr lang="zh-CN" altLang="en-US" sz="2200" dirty="0">
                <a:solidFill>
                  <a:srgbClr val="0000CC"/>
                </a:solidFill>
                <a:ea typeface="楷体_GB2312" panose="02010609030101010101"/>
              </a:rPr>
              <a:t>    香农</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C.E.Shannon</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，贝尔实验室信息部数学研究员</a:t>
            </a:r>
          </a:p>
          <a:p>
            <a:r>
              <a:rPr lang="zh-CN" altLang="en-US" sz="2200" dirty="0">
                <a:solidFill>
                  <a:srgbClr val="630031"/>
                </a:solidFill>
                <a:ea typeface="楷体_GB2312" panose="02010609030101010101"/>
              </a:rPr>
              <a:t>参加人：</a:t>
            </a:r>
          </a:p>
          <a:p>
            <a:pPr marR="50420"/>
            <a:r>
              <a:rPr lang="zh-CN" altLang="en-US" sz="2200" dirty="0">
                <a:solidFill>
                  <a:srgbClr val="0000CC"/>
                </a:solidFill>
                <a:ea typeface="楷体_GB2312" panose="02010609030101010101"/>
              </a:rPr>
              <a:t>    莫尔</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T.more</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、塞缪尔</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A.L.Samuel</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IBM</a:t>
            </a:r>
            <a:r>
              <a:rPr lang="zh-CN" altLang="en-US" sz="2200" dirty="0">
                <a:solidFill>
                  <a:srgbClr val="0000CC"/>
                </a:solidFill>
                <a:latin typeface="Times New Roman" panose="02020603050405020304" pitchFamily="18" charset="0"/>
                <a:ea typeface="楷体_GB2312" panose="02010609030101010101"/>
              </a:rPr>
              <a:t>公司</a:t>
            </a:r>
          </a:p>
          <a:p>
            <a:pPr marR="33320"/>
            <a:r>
              <a:rPr lang="zh-CN" altLang="en-US" sz="2200" dirty="0">
                <a:solidFill>
                  <a:srgbClr val="0000CC"/>
                </a:solidFill>
                <a:ea typeface="楷体_GB2312" panose="02010609030101010101"/>
              </a:rPr>
              <a:t>    塞尔夫里奇</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O.Selfridge</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、索罗蒙夫</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R.Solomonff</a:t>
            </a:r>
            <a:r>
              <a:rPr lang="en-US" altLang="zh-CN" sz="2200" b="1" dirty="0">
                <a:solidFill>
                  <a:srgbClr val="0000CC"/>
                </a:solidFill>
                <a:latin typeface="Times New Roman" panose="02020603050405020304" pitchFamily="18" charset="0"/>
                <a:ea typeface="楷体_GB2312" panose="02010609030101010101"/>
              </a:rPr>
              <a:t>) </a:t>
            </a:r>
            <a:r>
              <a:rPr lang="zh-CN" altLang="en-US" sz="2200"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MIT</a:t>
            </a:r>
            <a:endParaRPr lang="en-US" altLang="zh-CN" sz="2200" dirty="0">
              <a:solidFill>
                <a:srgbClr val="0000CC"/>
              </a:solidFill>
              <a:latin typeface="Times New Roman" panose="02020603050405020304" pitchFamily="18" charset="0"/>
              <a:ea typeface="楷体_GB2312" panose="02010609030101010101"/>
            </a:endParaRPr>
          </a:p>
          <a:p>
            <a:pPr marR="69170"/>
            <a:r>
              <a:rPr lang="zh-CN" altLang="en-US" sz="2200" dirty="0">
                <a:solidFill>
                  <a:srgbClr val="0000CC"/>
                </a:solidFill>
                <a:ea typeface="楷体_GB2312" panose="02010609030101010101"/>
              </a:rPr>
              <a:t>    纽厄尔</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A.Newell</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，兰德</a:t>
            </a:r>
            <a:r>
              <a:rPr lang="en-US" altLang="zh-CN" sz="2200" b="1" dirty="0">
                <a:solidFill>
                  <a:srgbClr val="0000CC"/>
                </a:solidFill>
                <a:latin typeface="Times New Roman" panose="02020603050405020304" pitchFamily="18" charset="0"/>
                <a:ea typeface="楷体_GB2312" panose="02010609030101010101"/>
              </a:rPr>
              <a:t>(RAND)</a:t>
            </a:r>
            <a:r>
              <a:rPr lang="zh-CN" altLang="en-US" sz="2200" dirty="0">
                <a:solidFill>
                  <a:srgbClr val="0000CC"/>
                </a:solidFill>
                <a:latin typeface="Times New Roman" panose="02020603050405020304" pitchFamily="18" charset="0"/>
                <a:ea typeface="楷体_GB2312" panose="02010609030101010101"/>
              </a:rPr>
              <a:t>公司</a:t>
            </a:r>
          </a:p>
          <a:p>
            <a:pPr marR="53520"/>
            <a:r>
              <a:rPr lang="zh-CN" altLang="en-US" sz="2200" dirty="0">
                <a:solidFill>
                  <a:srgbClr val="0000CC"/>
                </a:solidFill>
                <a:ea typeface="楷体_GB2312" panose="02010609030101010101"/>
              </a:rPr>
              <a:t>    西蒙</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H.A.Simon</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，卡内基</a:t>
            </a:r>
            <a:r>
              <a:rPr lang="en-US" altLang="zh-CN" sz="2200" b="1" dirty="0">
                <a:solidFill>
                  <a:srgbClr val="0000CC"/>
                </a:solidFill>
                <a:latin typeface="Times New Roman" panose="02020603050405020304" pitchFamily="18" charset="0"/>
                <a:ea typeface="楷体_GB2312" panose="02010609030101010101"/>
              </a:rPr>
              <a:t>(</a:t>
            </a:r>
            <a:r>
              <a:rPr lang="en-US" altLang="zh-CN" sz="2200" b="1" dirty="0" err="1">
                <a:solidFill>
                  <a:srgbClr val="0000CC"/>
                </a:solidFill>
                <a:latin typeface="Times New Roman" panose="02020603050405020304" pitchFamily="18" charset="0"/>
                <a:ea typeface="楷体_GB2312" panose="02010609030101010101"/>
              </a:rPr>
              <a:t>Carnagie</a:t>
            </a:r>
            <a:r>
              <a:rPr lang="en-US" altLang="zh-CN" sz="2200" b="1" dirty="0">
                <a:solidFill>
                  <a:srgbClr val="0000CC"/>
                </a:solidFill>
                <a:latin typeface="Times New Roman" panose="02020603050405020304" pitchFamily="18" charset="0"/>
                <a:ea typeface="楷体_GB2312" panose="02010609030101010101"/>
              </a:rPr>
              <a:t>)</a:t>
            </a:r>
            <a:r>
              <a:rPr lang="zh-CN" altLang="en-US" sz="2200" dirty="0">
                <a:solidFill>
                  <a:srgbClr val="0000CC"/>
                </a:solidFill>
                <a:latin typeface="Times New Roman" panose="02020603050405020304" pitchFamily="18" charset="0"/>
                <a:ea typeface="楷体_GB2312" panose="02010609030101010101"/>
              </a:rPr>
              <a:t>工科大学</a:t>
            </a:r>
          </a:p>
          <a:p>
            <a:r>
              <a:rPr lang="zh-CN" altLang="en-US" sz="2200" dirty="0">
                <a:solidFill>
                  <a:srgbClr val="630031"/>
                </a:solidFill>
                <a:ea typeface="楷体_GB2312" panose="02010609030101010101"/>
              </a:rPr>
              <a:t>会议结果：</a:t>
            </a:r>
          </a:p>
          <a:p>
            <a:pPr marR="34120"/>
            <a:r>
              <a:rPr lang="zh-CN" altLang="en-US" sz="2200" dirty="0">
                <a:solidFill>
                  <a:srgbClr val="0000CC"/>
                </a:solidFill>
                <a:ea typeface="楷体_GB2312" panose="02010609030101010101"/>
              </a:rPr>
              <a:t>    由麦卡锡提议正式采用了</a:t>
            </a:r>
            <a:r>
              <a:rPr lang="zh-CN" altLang="en-US" sz="2200" b="1" dirty="0">
                <a:solidFill>
                  <a:srgbClr val="0000CC"/>
                </a:solidFill>
                <a:latin typeface="Times New Roman" panose="02020603050405020304" pitchFamily="18" charset="0"/>
                <a:ea typeface="楷体_GB2312" panose="02010609030101010101"/>
              </a:rPr>
              <a:t>“</a:t>
            </a:r>
            <a:r>
              <a:rPr lang="en-US" altLang="zh-CN" sz="2200" b="1" dirty="0">
                <a:solidFill>
                  <a:srgbClr val="0000CC"/>
                </a:solidFill>
                <a:latin typeface="Times New Roman" panose="02020603050405020304" pitchFamily="18" charset="0"/>
                <a:ea typeface="楷体_GB2312" panose="02010609030101010101"/>
              </a:rPr>
              <a:t>Artificial Intelligence”</a:t>
            </a:r>
            <a:r>
              <a:rPr lang="zh-CN" altLang="en-US" sz="2200" dirty="0">
                <a:solidFill>
                  <a:srgbClr val="0000CC"/>
                </a:solidFill>
                <a:latin typeface="Times New Roman" panose="02020603050405020304" pitchFamily="18" charset="0"/>
                <a:ea typeface="楷体_GB2312" panose="02010609030101010101"/>
              </a:rPr>
              <a:t>这一术语 </a:t>
            </a:r>
            <a:endParaRPr lang="zh-CN" altLang="en-US" sz="2200" dirty="0"/>
          </a:p>
        </p:txBody>
      </p:sp>
      <p:pic>
        <p:nvPicPr>
          <p:cNvPr id="12" name="Picture 3" descr="Dartmouth un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5816" y="3926011"/>
            <a:ext cx="3108453" cy="2340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6663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1"/>
          </p:nvPr>
        </p:nvSpPr>
        <p:spPr bwMode="auto">
          <a:xfrm>
            <a:off x="6497595" y="6419072"/>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ED9CFB9-B82D-4DA3-9A2D-9CB1D9400AA0}" type="slidenum">
              <a:rPr lang="en-US" altLang="zh-CN">
                <a:solidFill>
                  <a:srgbClr val="003399"/>
                </a:solidFill>
                <a:latin typeface="Times New Roman" panose="02020603050405020304" pitchFamily="18" charset="0"/>
              </a:rPr>
              <a:pPr algn="r"/>
              <a:t>44</a:t>
            </a:fld>
            <a:endParaRPr lang="en-US" altLang="zh-CN">
              <a:solidFill>
                <a:srgbClr val="003399"/>
              </a:solidFill>
              <a:latin typeface="Times New Roman" panose="02020603050405020304" pitchFamily="18" charset="0"/>
            </a:endParaRPr>
          </a:p>
        </p:txBody>
      </p:sp>
      <p:sp>
        <p:nvSpPr>
          <p:cNvPr id="53251" name="日期占位符 4"/>
          <p:cNvSpPr>
            <a:spLocks noGrp="1"/>
          </p:cNvSpPr>
          <p:nvPr>
            <p:ph type="dt" sz="quarter" idx="12"/>
          </p:nvPr>
        </p:nvSpPr>
        <p:spPr bwMode="auto">
          <a:xfrm>
            <a:off x="11069595" y="6419072"/>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8474207E-1432-4D42-A5BA-2EF6BFC31B0E}"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6" name="Rectangle 3"/>
          <p:cNvSpPr>
            <a:spLocks noChangeArrowheads="1"/>
          </p:cNvSpPr>
          <p:nvPr/>
        </p:nvSpPr>
        <p:spPr bwMode="auto">
          <a:xfrm>
            <a:off x="288926" y="195952"/>
            <a:ext cx="96932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2</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1956----1970</a:t>
            </a:r>
            <a:r>
              <a:rPr kumimoji="1" lang="zh-CN" altLang="en-US" sz="2800" b="1" dirty="0">
                <a:solidFill>
                  <a:srgbClr val="0000FF"/>
                </a:solidFill>
              </a:rPr>
              <a:t>年）</a:t>
            </a:r>
            <a:r>
              <a:rPr kumimoji="1" lang="en-US" altLang="zh-CN" sz="2800" b="1" dirty="0">
                <a:solidFill>
                  <a:srgbClr val="0000FF"/>
                </a:solidFill>
              </a:rPr>
              <a:t>---</a:t>
            </a:r>
            <a:r>
              <a:rPr kumimoji="1" lang="zh-CN" altLang="en-US" sz="2800" b="1" dirty="0">
                <a:solidFill>
                  <a:srgbClr val="0000FF"/>
                </a:solidFill>
              </a:rPr>
              <a:t>形成期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589746" y="780860"/>
            <a:ext cx="1980029"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2. </a:t>
            </a:r>
            <a:r>
              <a:rPr lang="zh-CN" altLang="en-US" sz="2800" b="1" dirty="0">
                <a:solidFill>
                  <a:srgbClr val="FF0000"/>
                </a:solidFill>
                <a:latin typeface="Times New Roman" panose="02020603050405020304" pitchFamily="18" charset="0"/>
              </a:rPr>
              <a:t>早期研究</a:t>
            </a:r>
            <a:endParaRPr lang="zh-CN" altLang="en-US" sz="2400" dirty="0"/>
          </a:p>
        </p:txBody>
      </p:sp>
      <p:sp>
        <p:nvSpPr>
          <p:cNvPr id="7" name="矩形 6"/>
          <p:cNvSpPr/>
          <p:nvPr/>
        </p:nvSpPr>
        <p:spPr>
          <a:xfrm>
            <a:off x="589746" y="1304080"/>
            <a:ext cx="11392189" cy="4893647"/>
          </a:xfrm>
          <a:prstGeom prst="rect">
            <a:avLst/>
          </a:prstGeom>
        </p:spPr>
        <p:txBody>
          <a:bodyPr wrap="square">
            <a:spAutoFit/>
          </a:bodyPr>
          <a:lstStyle/>
          <a:p>
            <a:pPr marR="8070"/>
            <a:r>
              <a:rPr lang="zh-CN" altLang="en-US" sz="2400" dirty="0">
                <a:solidFill>
                  <a:srgbClr val="A4001F"/>
                </a:solidFill>
                <a:ea typeface="楷体_GB2312" panose="02010609030101010101"/>
              </a:rPr>
              <a:t>    心理学小组：</a:t>
            </a:r>
            <a:r>
              <a:rPr lang="en-US" altLang="zh-CN" sz="2400" b="1" dirty="0">
                <a:solidFill>
                  <a:srgbClr val="0000CC"/>
                </a:solidFill>
                <a:latin typeface="Times New Roman" panose="02020603050405020304" pitchFamily="18" charset="0"/>
                <a:ea typeface="楷体_GB2312" panose="02010609030101010101"/>
              </a:rPr>
              <a:t>1957</a:t>
            </a:r>
            <a:r>
              <a:rPr lang="zh-CN" altLang="en-US" sz="2400" dirty="0">
                <a:solidFill>
                  <a:srgbClr val="0000CC"/>
                </a:solidFill>
                <a:latin typeface="Times New Roman" panose="02020603050405020304" pitchFamily="18" charset="0"/>
                <a:ea typeface="楷体_GB2312" panose="02010609030101010101"/>
              </a:rPr>
              <a:t>年，纽厄尔、肖</a:t>
            </a:r>
            <a:r>
              <a:rPr lang="en-US" altLang="zh-CN" sz="2400" b="1" dirty="0">
                <a:solidFill>
                  <a:srgbClr val="0000CC"/>
                </a:solidFill>
                <a:latin typeface="Times New Roman" panose="02020603050405020304" pitchFamily="18" charset="0"/>
                <a:ea typeface="楷体_GB2312" panose="02010609030101010101"/>
              </a:rPr>
              <a:t>(</a:t>
            </a:r>
            <a:r>
              <a:rPr lang="en-US" altLang="zh-CN" sz="2400" b="1" dirty="0" err="1">
                <a:solidFill>
                  <a:srgbClr val="0000CC"/>
                </a:solidFill>
                <a:latin typeface="Times New Roman" panose="02020603050405020304" pitchFamily="18" charset="0"/>
                <a:ea typeface="楷体_GB2312" panose="02010609030101010101"/>
              </a:rPr>
              <a:t>J.Shaw</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和西蒙等人的心理学小组研制了称为逻辑理论机</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简称</a:t>
            </a:r>
            <a:r>
              <a:rPr lang="en-US" altLang="zh-CN" sz="2400" b="1" dirty="0">
                <a:solidFill>
                  <a:srgbClr val="0000CC"/>
                </a:solidFill>
                <a:latin typeface="Times New Roman" panose="02020603050405020304" pitchFamily="18" charset="0"/>
                <a:ea typeface="楷体_GB2312" panose="02010609030101010101"/>
              </a:rPr>
              <a:t>LT)</a:t>
            </a:r>
            <a:r>
              <a:rPr lang="zh-CN" altLang="en-US" sz="2400" dirty="0">
                <a:solidFill>
                  <a:srgbClr val="0000CC"/>
                </a:solidFill>
                <a:latin typeface="Times New Roman" panose="02020603050405020304" pitchFamily="18" charset="0"/>
                <a:ea typeface="楷体_GB2312" panose="02010609030101010101"/>
              </a:rPr>
              <a:t>的数学定理证明程序。</a:t>
            </a:r>
          </a:p>
          <a:p>
            <a:pPr marR="6920"/>
            <a:r>
              <a:rPr lang="en-US" altLang="zh-CN" sz="2400" b="1" dirty="0">
                <a:solidFill>
                  <a:srgbClr val="0000CC"/>
                </a:solidFill>
                <a:latin typeface="Times New Roman" panose="02020603050405020304" pitchFamily="18" charset="0"/>
                <a:ea typeface="楷体_GB2312" panose="02010609030101010101"/>
              </a:rPr>
              <a:t>    1960</a:t>
            </a:r>
            <a:r>
              <a:rPr lang="zh-CN" altLang="en-US" sz="2400" dirty="0">
                <a:solidFill>
                  <a:srgbClr val="0000CC"/>
                </a:solidFill>
                <a:latin typeface="Times New Roman" panose="02020603050405020304" pitchFamily="18" charset="0"/>
                <a:ea typeface="楷体_GB2312" panose="02010609030101010101"/>
              </a:rPr>
              <a:t>年研制了通用问题求解程序。该程序当时可解决</a:t>
            </a:r>
            <a:r>
              <a:rPr lang="en-US" altLang="zh-CN" sz="2400" b="1" dirty="0">
                <a:solidFill>
                  <a:srgbClr val="0000CC"/>
                </a:solidFill>
                <a:latin typeface="Times New Roman" panose="02020603050405020304" pitchFamily="18" charset="0"/>
                <a:ea typeface="楷体_GB2312" panose="02010609030101010101"/>
              </a:rPr>
              <a:t>11</a:t>
            </a:r>
            <a:r>
              <a:rPr lang="zh-CN" altLang="en-US" sz="2400" dirty="0">
                <a:solidFill>
                  <a:srgbClr val="0000CC"/>
                </a:solidFill>
                <a:latin typeface="Times New Roman" panose="02020603050405020304" pitchFamily="18" charset="0"/>
                <a:ea typeface="楷体_GB2312" panose="02010609030101010101"/>
              </a:rPr>
              <a:t>种类型的问题，如不定积分、三角函数、代数方程、猴子摘香蕉、河内梵塔、人</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羊过河等。</a:t>
            </a:r>
          </a:p>
          <a:p>
            <a:pPr marR="5100"/>
            <a:r>
              <a:rPr lang="en-US" altLang="zh-CN" sz="2400" b="1" dirty="0">
                <a:solidFill>
                  <a:srgbClr val="A4001F"/>
                </a:solidFill>
                <a:latin typeface="Times New Roman" panose="02020603050405020304" pitchFamily="18" charset="0"/>
                <a:ea typeface="楷体_GB2312" panose="02010609030101010101"/>
              </a:rPr>
              <a:t>    IBM</a:t>
            </a:r>
            <a:r>
              <a:rPr lang="zh-CN" altLang="en-US" sz="2400" dirty="0">
                <a:solidFill>
                  <a:srgbClr val="A4001F"/>
                </a:solidFill>
                <a:latin typeface="Times New Roman" panose="02020603050405020304" pitchFamily="18" charset="0"/>
                <a:ea typeface="楷体_GB2312" panose="02010609030101010101"/>
              </a:rPr>
              <a:t>工程小组：</a:t>
            </a:r>
            <a:r>
              <a:rPr lang="en-US" altLang="zh-CN" sz="2400" b="1" dirty="0">
                <a:solidFill>
                  <a:srgbClr val="0000CC"/>
                </a:solidFill>
                <a:latin typeface="Times New Roman" panose="02020603050405020304" pitchFamily="18" charset="0"/>
                <a:ea typeface="楷体_GB2312" panose="02010609030101010101"/>
              </a:rPr>
              <a:t>1956</a:t>
            </a:r>
            <a:r>
              <a:rPr lang="zh-CN" altLang="en-US" sz="2400" dirty="0">
                <a:solidFill>
                  <a:srgbClr val="0000CC"/>
                </a:solidFill>
                <a:latin typeface="Times New Roman" panose="02020603050405020304" pitchFamily="18" charset="0"/>
                <a:ea typeface="楷体_GB2312" panose="02010609030101010101"/>
              </a:rPr>
              <a:t>年，塞缪尔在</a:t>
            </a:r>
            <a:r>
              <a:rPr lang="en-US" altLang="zh-CN" sz="2400" b="1" dirty="0">
                <a:solidFill>
                  <a:srgbClr val="0000CC"/>
                </a:solidFill>
                <a:latin typeface="Times New Roman" panose="02020603050405020304" pitchFamily="18" charset="0"/>
                <a:ea typeface="楷体_GB2312" panose="02010609030101010101"/>
              </a:rPr>
              <a:t>IBM704</a:t>
            </a:r>
            <a:r>
              <a:rPr lang="zh-CN" altLang="en-US" sz="2400" dirty="0">
                <a:solidFill>
                  <a:srgbClr val="0000CC"/>
                </a:solidFill>
                <a:latin typeface="Times New Roman" panose="02020603050405020304" pitchFamily="18" charset="0"/>
                <a:ea typeface="楷体_GB2312" panose="02010609030101010101"/>
              </a:rPr>
              <a:t>计算机上研制成功了具有自学习、自组织和自适应能力的西洋跳棋程序。这个程序可以从棋谱中学习，也可以在下棋过程中积累经验、提高棋艺。通过不断学习，该程序</a:t>
            </a:r>
            <a:r>
              <a:rPr lang="en-US" altLang="zh-CN" sz="2400" b="1" dirty="0">
                <a:solidFill>
                  <a:srgbClr val="0000CC"/>
                </a:solidFill>
                <a:latin typeface="Times New Roman" panose="02020603050405020304" pitchFamily="18" charset="0"/>
                <a:ea typeface="楷体_GB2312" panose="02010609030101010101"/>
              </a:rPr>
              <a:t>1959</a:t>
            </a:r>
            <a:r>
              <a:rPr lang="zh-CN" altLang="en-US" sz="2400" dirty="0">
                <a:solidFill>
                  <a:srgbClr val="0000CC"/>
                </a:solidFill>
                <a:latin typeface="Times New Roman" panose="02020603050405020304" pitchFamily="18" charset="0"/>
                <a:ea typeface="楷体_GB2312" panose="02010609030101010101"/>
              </a:rPr>
              <a:t>年击败了塞缪尔本人，</a:t>
            </a:r>
            <a:r>
              <a:rPr lang="en-US" altLang="zh-CN" sz="2400" b="1" dirty="0">
                <a:solidFill>
                  <a:srgbClr val="0000CC"/>
                </a:solidFill>
                <a:latin typeface="Times New Roman" panose="02020603050405020304" pitchFamily="18" charset="0"/>
                <a:ea typeface="楷体_GB2312" panose="02010609030101010101"/>
              </a:rPr>
              <a:t>1962</a:t>
            </a:r>
            <a:r>
              <a:rPr lang="zh-CN" altLang="en-US" sz="2400" dirty="0">
                <a:solidFill>
                  <a:srgbClr val="0000CC"/>
                </a:solidFill>
                <a:latin typeface="Times New Roman" panose="02020603050405020304" pitchFamily="18" charset="0"/>
                <a:ea typeface="楷体_GB2312" panose="02010609030101010101"/>
              </a:rPr>
              <a:t>年又击败了一个州的冠军。</a:t>
            </a:r>
          </a:p>
          <a:p>
            <a:pPr marR="39220"/>
            <a:r>
              <a:rPr lang="en-US" altLang="zh-CN" sz="2400" b="1" dirty="0">
                <a:solidFill>
                  <a:srgbClr val="A4001F"/>
                </a:solidFill>
                <a:latin typeface="Times New Roman" panose="02020603050405020304" pitchFamily="18" charset="0"/>
                <a:ea typeface="楷体_GB2312" panose="02010609030101010101"/>
              </a:rPr>
              <a:t>    MIT</a:t>
            </a:r>
            <a:r>
              <a:rPr lang="zh-CN" altLang="en-US" sz="2400" dirty="0">
                <a:solidFill>
                  <a:srgbClr val="A4001F"/>
                </a:solidFill>
                <a:latin typeface="Times New Roman" panose="02020603050405020304" pitchFamily="18" charset="0"/>
                <a:ea typeface="楷体_GB2312" panose="02010609030101010101"/>
              </a:rPr>
              <a:t>小组：</a:t>
            </a:r>
            <a:r>
              <a:rPr lang="en-US" altLang="zh-CN" sz="2400" b="1" dirty="0">
                <a:solidFill>
                  <a:srgbClr val="0000CC"/>
                </a:solidFill>
                <a:latin typeface="Times New Roman" panose="02020603050405020304" pitchFamily="18" charset="0"/>
                <a:ea typeface="楷体_GB2312" panose="02010609030101010101"/>
              </a:rPr>
              <a:t>1958</a:t>
            </a:r>
            <a:r>
              <a:rPr lang="zh-CN" altLang="en-US" sz="2400" dirty="0">
                <a:solidFill>
                  <a:srgbClr val="0000CC"/>
                </a:solidFill>
                <a:latin typeface="Times New Roman" panose="02020603050405020304" pitchFamily="18" charset="0"/>
                <a:ea typeface="楷体_GB2312" panose="02010609030101010101"/>
              </a:rPr>
              <a:t>年，麦卡西建立了行动规划咨询系统。</a:t>
            </a:r>
          </a:p>
          <a:p>
            <a:pPr marR="54420"/>
            <a:r>
              <a:rPr lang="en-US" altLang="zh-CN" sz="2400" b="1" dirty="0">
                <a:solidFill>
                  <a:srgbClr val="0000CC"/>
                </a:solidFill>
                <a:latin typeface="Times New Roman" panose="02020603050405020304" pitchFamily="18" charset="0"/>
                <a:ea typeface="楷体_GB2312" panose="02010609030101010101"/>
              </a:rPr>
              <a:t>    1960</a:t>
            </a:r>
            <a:r>
              <a:rPr lang="zh-CN" altLang="en-US" sz="2400" dirty="0">
                <a:solidFill>
                  <a:srgbClr val="0000CC"/>
                </a:solidFill>
                <a:latin typeface="Times New Roman" panose="02020603050405020304" pitchFamily="18" charset="0"/>
                <a:ea typeface="楷体_GB2312" panose="02010609030101010101"/>
              </a:rPr>
              <a:t>年，麦卡西又研制了人工智能语言</a:t>
            </a:r>
            <a:r>
              <a:rPr lang="en-US" altLang="zh-CN" sz="2400" b="1" dirty="0">
                <a:solidFill>
                  <a:srgbClr val="0000CC"/>
                </a:solidFill>
                <a:latin typeface="Times New Roman" panose="02020603050405020304" pitchFamily="18" charset="0"/>
                <a:ea typeface="楷体_GB2312" panose="02010609030101010101"/>
              </a:rPr>
              <a:t>LISP</a:t>
            </a:r>
            <a:r>
              <a:rPr lang="zh-CN" altLang="en-US" sz="2400" dirty="0">
                <a:solidFill>
                  <a:srgbClr val="0000CC"/>
                </a:solidFill>
                <a:latin typeface="Times New Roman" panose="02020603050405020304" pitchFamily="18" charset="0"/>
                <a:ea typeface="楷体_GB2312" panose="02010609030101010101"/>
              </a:rPr>
              <a:t>。</a:t>
            </a:r>
          </a:p>
          <a:p>
            <a:pPr marR="7000"/>
            <a:r>
              <a:rPr lang="en-US" altLang="zh-CN" sz="2400" b="1" dirty="0">
                <a:solidFill>
                  <a:srgbClr val="0000CC"/>
                </a:solidFill>
                <a:latin typeface="Times New Roman" panose="02020603050405020304" pitchFamily="18" charset="0"/>
                <a:ea typeface="楷体_GB2312" panose="02010609030101010101"/>
              </a:rPr>
              <a:t>    1961</a:t>
            </a:r>
            <a:r>
              <a:rPr lang="zh-CN" altLang="en-US" sz="2400" dirty="0">
                <a:solidFill>
                  <a:srgbClr val="0000CC"/>
                </a:solidFill>
                <a:latin typeface="Times New Roman" panose="02020603050405020304" pitchFamily="18" charset="0"/>
                <a:ea typeface="楷体_GB2312" panose="02010609030101010101"/>
              </a:rPr>
              <a:t>年，明斯基发表了</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走向人工智能的步骤</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的论文，推动了人工智能的发展。</a:t>
            </a:r>
          </a:p>
          <a:p>
            <a:pPr marR="13400"/>
            <a:r>
              <a:rPr lang="zh-CN" altLang="en-US" sz="2400" dirty="0">
                <a:solidFill>
                  <a:srgbClr val="A4001F"/>
                </a:solidFill>
                <a:ea typeface="楷体_GB2312" panose="02010609030101010101"/>
              </a:rPr>
              <a:t>    其他方面：</a:t>
            </a:r>
            <a:r>
              <a:rPr lang="en-US" altLang="zh-CN" sz="2400" b="1" dirty="0">
                <a:solidFill>
                  <a:srgbClr val="0000CC"/>
                </a:solidFill>
                <a:latin typeface="Times New Roman" panose="02020603050405020304" pitchFamily="18" charset="0"/>
                <a:ea typeface="楷体_GB2312" panose="02010609030101010101"/>
              </a:rPr>
              <a:t>1965</a:t>
            </a:r>
            <a:r>
              <a:rPr lang="zh-CN" altLang="en-US" sz="2400" dirty="0">
                <a:solidFill>
                  <a:srgbClr val="0000CC"/>
                </a:solidFill>
                <a:latin typeface="Times New Roman" panose="02020603050405020304" pitchFamily="18" charset="0"/>
                <a:ea typeface="楷体_GB2312" panose="02010609030101010101"/>
              </a:rPr>
              <a:t>年，鲁宾逊</a:t>
            </a:r>
            <a:r>
              <a:rPr lang="en-US" altLang="zh-CN" sz="2400" b="1" dirty="0">
                <a:solidFill>
                  <a:srgbClr val="0000CC"/>
                </a:solidFill>
                <a:latin typeface="Times New Roman" panose="02020603050405020304" pitchFamily="18" charset="0"/>
                <a:ea typeface="楷体_GB2312" panose="02010609030101010101"/>
              </a:rPr>
              <a:t>(</a:t>
            </a:r>
            <a:r>
              <a:rPr lang="en-US" altLang="zh-CN" sz="2400" b="1" dirty="0" err="1">
                <a:solidFill>
                  <a:srgbClr val="0000CC"/>
                </a:solidFill>
                <a:latin typeface="Times New Roman" panose="02020603050405020304" pitchFamily="18" charset="0"/>
                <a:ea typeface="楷体_GB2312" panose="02010609030101010101"/>
              </a:rPr>
              <a:t>J.A.Robinson</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提出了归结（消解）原理。</a:t>
            </a:r>
          </a:p>
          <a:p>
            <a:pPr marR="39450"/>
            <a:r>
              <a:rPr lang="en-US" altLang="zh-CN" sz="2400" b="1" dirty="0">
                <a:solidFill>
                  <a:srgbClr val="0000CC"/>
                </a:solidFill>
                <a:latin typeface="Times New Roman" panose="02020603050405020304" pitchFamily="18" charset="0"/>
                <a:ea typeface="楷体_GB2312" panose="02010609030101010101"/>
              </a:rPr>
              <a:t>    1965</a:t>
            </a:r>
            <a:r>
              <a:rPr lang="zh-CN" altLang="en-US" sz="2400" dirty="0">
                <a:solidFill>
                  <a:srgbClr val="0000CC"/>
                </a:solidFill>
                <a:latin typeface="Times New Roman" panose="02020603050405020304" pitchFamily="18" charset="0"/>
                <a:ea typeface="楷体_GB2312" panose="02010609030101010101"/>
              </a:rPr>
              <a:t>年，费根鲍姆开始研究化学专家系统</a:t>
            </a:r>
            <a:r>
              <a:rPr lang="en-US" altLang="zh-CN" sz="2400" b="1" dirty="0">
                <a:solidFill>
                  <a:srgbClr val="0000CC"/>
                </a:solidFill>
                <a:latin typeface="Times New Roman" panose="02020603050405020304" pitchFamily="18" charset="0"/>
                <a:ea typeface="楷体_GB2312" panose="02010609030101010101"/>
              </a:rPr>
              <a:t>DENDRAL</a:t>
            </a:r>
            <a:r>
              <a:rPr lang="zh-CN" altLang="en-US" sz="2400" dirty="0">
                <a:solidFill>
                  <a:srgbClr val="0000CC"/>
                </a:solidFill>
                <a:latin typeface="Times New Roman" panose="02020603050405020304" pitchFamily="18" charset="0"/>
                <a:ea typeface="楷体_GB2312" panose="02010609030101010101"/>
              </a:rPr>
              <a:t>。 </a:t>
            </a:r>
            <a:endParaRPr lang="zh-CN" altLang="en-US" sz="2200" dirty="0"/>
          </a:p>
        </p:txBody>
      </p:sp>
    </p:spTree>
    <p:extLst>
      <p:ext uri="{BB962C8B-B14F-4D97-AF65-F5344CB8AC3E}">
        <p14:creationId xmlns:p14="http://schemas.microsoft.com/office/powerpoint/2010/main" val="108207857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ISTORY -- MT1950-mac.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20800" y="25984"/>
            <a:ext cx="8534400" cy="6400800"/>
          </a:xfrm>
          <a:prstGeom prst="rect">
            <a:avLst/>
          </a:prstGeom>
        </p:spPr>
      </p:pic>
    </p:spTree>
    <p:extLst>
      <p:ext uri="{BB962C8B-B14F-4D97-AF65-F5344CB8AC3E}">
        <p14:creationId xmlns:p14="http://schemas.microsoft.com/office/powerpoint/2010/main" val="228645128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1"/>
          </p:nvPr>
        </p:nvSpPr>
        <p:spPr bwMode="auto">
          <a:xfrm>
            <a:off x="6497595" y="6419072"/>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ED9CFB9-B82D-4DA3-9A2D-9CB1D9400AA0}" type="slidenum">
              <a:rPr lang="en-US" altLang="zh-CN">
                <a:solidFill>
                  <a:srgbClr val="003399"/>
                </a:solidFill>
                <a:latin typeface="Times New Roman" panose="02020603050405020304" pitchFamily="18" charset="0"/>
              </a:rPr>
              <a:pPr algn="r"/>
              <a:t>46</a:t>
            </a:fld>
            <a:endParaRPr lang="en-US" altLang="zh-CN">
              <a:solidFill>
                <a:srgbClr val="003399"/>
              </a:solidFill>
              <a:latin typeface="Times New Roman" panose="02020603050405020304" pitchFamily="18" charset="0"/>
            </a:endParaRPr>
          </a:p>
        </p:txBody>
      </p:sp>
      <p:sp>
        <p:nvSpPr>
          <p:cNvPr id="53251" name="日期占位符 4"/>
          <p:cNvSpPr>
            <a:spLocks noGrp="1"/>
          </p:cNvSpPr>
          <p:nvPr>
            <p:ph type="dt" sz="quarter" idx="12"/>
          </p:nvPr>
        </p:nvSpPr>
        <p:spPr bwMode="auto">
          <a:xfrm>
            <a:off x="11069595" y="6419072"/>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8474207E-1432-4D42-A5BA-2EF6BFC31B0E}"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6" name="Rectangle 3"/>
          <p:cNvSpPr>
            <a:spLocks noChangeArrowheads="1"/>
          </p:cNvSpPr>
          <p:nvPr/>
        </p:nvSpPr>
        <p:spPr bwMode="auto">
          <a:xfrm>
            <a:off x="288926" y="195952"/>
            <a:ext cx="96932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3</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1970---- 20</a:t>
            </a:r>
            <a:r>
              <a:rPr kumimoji="1" lang="zh-CN" altLang="en-US" sz="2800" b="1" dirty="0">
                <a:solidFill>
                  <a:srgbClr val="0000FF"/>
                </a:solidFill>
              </a:rPr>
              <a:t>世纪</a:t>
            </a:r>
            <a:r>
              <a:rPr kumimoji="1" lang="en-US" altLang="zh-CN" sz="2800" b="1" dirty="0">
                <a:solidFill>
                  <a:srgbClr val="0000FF"/>
                </a:solidFill>
              </a:rPr>
              <a:t>80</a:t>
            </a:r>
            <a:r>
              <a:rPr kumimoji="1" lang="zh-CN" altLang="en-US" sz="2800" b="1" dirty="0">
                <a:solidFill>
                  <a:srgbClr val="0000FF"/>
                </a:solidFill>
              </a:rPr>
              <a:t>年代末）</a:t>
            </a:r>
            <a:r>
              <a:rPr kumimoji="1" lang="en-US" altLang="zh-CN" sz="2800" b="1" dirty="0">
                <a:solidFill>
                  <a:srgbClr val="0000FF"/>
                </a:solidFill>
              </a:rPr>
              <a:t>---</a:t>
            </a:r>
            <a:r>
              <a:rPr kumimoji="1" lang="zh-CN" altLang="en-US" sz="2800" b="1" dirty="0">
                <a:solidFill>
                  <a:srgbClr val="0000FF"/>
                </a:solidFill>
              </a:rPr>
              <a:t>知识应用期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589746" y="780860"/>
            <a:ext cx="2339102"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1. </a:t>
            </a:r>
            <a:r>
              <a:rPr lang="zh-CN" altLang="en-US" sz="2800" b="1" dirty="0">
                <a:solidFill>
                  <a:srgbClr val="FF0000"/>
                </a:solidFill>
                <a:latin typeface="Times New Roman" panose="02020603050405020304" pitchFamily="18" charset="0"/>
              </a:rPr>
              <a:t>挫折和教训</a:t>
            </a:r>
            <a:endParaRPr lang="zh-CN" altLang="en-US" sz="2400" dirty="0"/>
          </a:p>
        </p:txBody>
      </p:sp>
      <p:sp>
        <p:nvSpPr>
          <p:cNvPr id="7" name="矩形 6"/>
          <p:cNvSpPr/>
          <p:nvPr/>
        </p:nvSpPr>
        <p:spPr>
          <a:xfrm>
            <a:off x="589746" y="1304080"/>
            <a:ext cx="11392189" cy="5262979"/>
          </a:xfrm>
          <a:prstGeom prst="rect">
            <a:avLst/>
          </a:prstGeom>
        </p:spPr>
        <p:txBody>
          <a:bodyPr wrap="square">
            <a:spAutoFit/>
          </a:bodyPr>
          <a:lstStyle/>
          <a:p>
            <a:r>
              <a:rPr lang="zh-CN" altLang="en-US" sz="2400" dirty="0">
                <a:solidFill>
                  <a:srgbClr val="A4001F"/>
                </a:solidFill>
                <a:ea typeface="楷体_GB2312" panose="02010609030101010101"/>
              </a:rPr>
              <a:t>失败的预言：</a:t>
            </a:r>
          </a:p>
          <a:p>
            <a:pPr marR="6320"/>
            <a:r>
              <a:rPr lang="en-US" altLang="zh-CN" sz="2400" b="1" dirty="0">
                <a:solidFill>
                  <a:srgbClr val="006300"/>
                </a:solidFill>
                <a:latin typeface="Times New Roman" panose="02020603050405020304" pitchFamily="18" charset="0"/>
                <a:ea typeface="楷体_GB2312" panose="02010609030101010101"/>
              </a:rPr>
              <a:t>    60</a:t>
            </a:r>
            <a:r>
              <a:rPr lang="zh-CN" altLang="en-US" sz="2400" dirty="0">
                <a:solidFill>
                  <a:srgbClr val="006300"/>
                </a:solidFill>
                <a:latin typeface="Times New Roman" panose="02020603050405020304" pitchFamily="18" charset="0"/>
                <a:ea typeface="楷体_GB2312" panose="02010609030101010101"/>
              </a:rPr>
              <a:t>年代初，西蒙预言：</a:t>
            </a:r>
            <a:r>
              <a:rPr lang="en-US" altLang="zh-CN" sz="2400" b="1" dirty="0">
                <a:solidFill>
                  <a:srgbClr val="0000CC"/>
                </a:solidFill>
                <a:latin typeface="Times New Roman" panose="02020603050405020304" pitchFamily="18" charset="0"/>
                <a:ea typeface="楷体_GB2312" panose="02010609030101010101"/>
              </a:rPr>
              <a:t>10</a:t>
            </a:r>
            <a:r>
              <a:rPr lang="zh-CN" altLang="en-US" sz="2400" dirty="0">
                <a:solidFill>
                  <a:srgbClr val="0000CC"/>
                </a:solidFill>
                <a:latin typeface="Times New Roman" panose="02020603050405020304" pitchFamily="18" charset="0"/>
                <a:ea typeface="楷体_GB2312" panose="02010609030101010101"/>
              </a:rPr>
              <a:t>年内计算机将成为世界冠军、将证明一个未发现的数学定理、将能谱写出优秀作曲家水平的乐曲、大多数心理学理论将在计算机上形成。</a:t>
            </a:r>
          </a:p>
          <a:p>
            <a:r>
              <a:rPr lang="zh-CN" altLang="en-US" sz="2400" dirty="0">
                <a:solidFill>
                  <a:srgbClr val="A4001F"/>
                </a:solidFill>
                <a:ea typeface="楷体_GB2312" panose="02010609030101010101"/>
              </a:rPr>
              <a:t>挫折和教训</a:t>
            </a:r>
          </a:p>
          <a:p>
            <a:pPr marR="14420"/>
            <a:r>
              <a:rPr lang="zh-CN" altLang="en-US" sz="2400" dirty="0">
                <a:solidFill>
                  <a:srgbClr val="006300"/>
                </a:solidFill>
                <a:ea typeface="楷体_GB2312" panose="02010609030101010101"/>
              </a:rPr>
              <a:t>    在博弈方面，</a:t>
            </a:r>
            <a:r>
              <a:rPr lang="zh-CN" altLang="en-US" sz="2400" dirty="0">
                <a:solidFill>
                  <a:srgbClr val="0000CC"/>
                </a:solidFill>
                <a:ea typeface="楷体_GB2312" panose="02010609030101010101"/>
              </a:rPr>
              <a:t>塞缪尔的下棋程序在与世界冠军对弈时，</a:t>
            </a:r>
            <a:r>
              <a:rPr lang="en-US" altLang="zh-CN" sz="2400" b="1" dirty="0">
                <a:solidFill>
                  <a:srgbClr val="0000CC"/>
                </a:solidFill>
                <a:latin typeface="Times New Roman" panose="02020603050405020304" pitchFamily="18" charset="0"/>
                <a:ea typeface="楷体_GB2312" panose="02010609030101010101"/>
              </a:rPr>
              <a:t>5</a:t>
            </a:r>
            <a:r>
              <a:rPr lang="zh-CN" altLang="en-US" sz="2400" dirty="0">
                <a:solidFill>
                  <a:srgbClr val="0000CC"/>
                </a:solidFill>
                <a:latin typeface="Times New Roman" panose="02020603050405020304" pitchFamily="18" charset="0"/>
                <a:ea typeface="楷体_GB2312" panose="02010609030101010101"/>
              </a:rPr>
              <a:t>局败了</a:t>
            </a:r>
            <a:r>
              <a:rPr lang="en-US" altLang="zh-CN" sz="2400" b="1" dirty="0">
                <a:solidFill>
                  <a:srgbClr val="0000CC"/>
                </a:solidFill>
                <a:latin typeface="Times New Roman" panose="02020603050405020304" pitchFamily="18" charset="0"/>
                <a:ea typeface="楷体_GB2312" panose="02010609030101010101"/>
              </a:rPr>
              <a:t>4</a:t>
            </a:r>
            <a:r>
              <a:rPr lang="zh-CN" altLang="en-US" sz="2400" dirty="0">
                <a:solidFill>
                  <a:srgbClr val="0000CC"/>
                </a:solidFill>
                <a:latin typeface="Times New Roman" panose="02020603050405020304" pitchFamily="18" charset="0"/>
                <a:ea typeface="楷体_GB2312" panose="02010609030101010101"/>
              </a:rPr>
              <a:t>局。</a:t>
            </a:r>
          </a:p>
          <a:p>
            <a:pPr marR="6350"/>
            <a:r>
              <a:rPr lang="zh-CN" altLang="en-US" sz="2400" dirty="0">
                <a:solidFill>
                  <a:srgbClr val="006300"/>
                </a:solidFill>
                <a:ea typeface="楷体_GB2312" panose="02010609030101010101"/>
              </a:rPr>
              <a:t>    在定理证明方面，</a:t>
            </a:r>
            <a:r>
              <a:rPr lang="zh-CN" altLang="en-US" sz="2400" dirty="0">
                <a:solidFill>
                  <a:srgbClr val="0000CC"/>
                </a:solidFill>
                <a:ea typeface="楷体_GB2312" panose="02010609030101010101"/>
              </a:rPr>
              <a:t>发现鲁宾逊归结法的能力有限。当用归结原理证明两个连续函数之和还是连续函数时，推了</a:t>
            </a:r>
            <a:r>
              <a:rPr lang="en-US" altLang="zh-CN" sz="2400" b="1" dirty="0">
                <a:solidFill>
                  <a:srgbClr val="0000CC"/>
                </a:solidFill>
                <a:latin typeface="Times New Roman" panose="02020603050405020304" pitchFamily="18" charset="0"/>
                <a:ea typeface="楷体_GB2312" panose="02010609030101010101"/>
              </a:rPr>
              <a:t>10</a:t>
            </a:r>
            <a:r>
              <a:rPr lang="zh-CN" altLang="en-US" sz="2400" dirty="0">
                <a:solidFill>
                  <a:srgbClr val="0000CC"/>
                </a:solidFill>
                <a:latin typeface="Times New Roman" panose="02020603050405020304" pitchFamily="18" charset="0"/>
                <a:ea typeface="楷体_GB2312" panose="02010609030101010101"/>
              </a:rPr>
              <a:t>万步也没证出结果。</a:t>
            </a:r>
          </a:p>
          <a:p>
            <a:pPr marR="34520"/>
            <a:r>
              <a:rPr lang="zh-CN" altLang="en-US" sz="2400" dirty="0">
                <a:solidFill>
                  <a:srgbClr val="006300"/>
                </a:solidFill>
                <a:ea typeface="楷体_GB2312" panose="02010609030101010101"/>
              </a:rPr>
              <a:t>    在问题求解方面，</a:t>
            </a:r>
            <a:r>
              <a:rPr lang="zh-CN" altLang="en-US" sz="2400" dirty="0">
                <a:solidFill>
                  <a:srgbClr val="0000CC"/>
                </a:solidFill>
                <a:ea typeface="楷体_GB2312" panose="02010609030101010101"/>
              </a:rPr>
              <a:t>对于不良结构，会产生组合爆炸问题。</a:t>
            </a:r>
          </a:p>
          <a:p>
            <a:pPr marR="5350"/>
            <a:r>
              <a:rPr lang="zh-CN" altLang="en-US" sz="2400" dirty="0">
                <a:solidFill>
                  <a:srgbClr val="006300"/>
                </a:solidFill>
                <a:ea typeface="楷体_GB2312" panose="02010609030101010101"/>
              </a:rPr>
              <a:t>    在机器翻译方面，</a:t>
            </a:r>
            <a:r>
              <a:rPr lang="zh-CN" altLang="en-US" sz="2400" dirty="0">
                <a:solidFill>
                  <a:srgbClr val="0000CC"/>
                </a:solidFill>
                <a:ea typeface="楷体_GB2312" panose="02010609030101010101"/>
              </a:rPr>
              <a:t>发现并不那么简单，甚至会闹出笑话。例如，把</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心有余而力不足</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的英语句子翻译成俄语，再翻译回来时竟变成了</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酒是好的，肉变质了</a:t>
            </a:r>
            <a:r>
              <a:rPr lang="zh-CN" altLang="en-US" sz="2400" b="1" dirty="0">
                <a:solidFill>
                  <a:srgbClr val="0000CC"/>
                </a:solidFill>
                <a:latin typeface="Times New Roman" panose="02020603050405020304" pitchFamily="18" charset="0"/>
                <a:ea typeface="楷体_GB2312" panose="02010609030101010101"/>
              </a:rPr>
              <a:t>”</a:t>
            </a:r>
            <a:endParaRPr lang="zh-CN" altLang="en-US" sz="2400" dirty="0">
              <a:solidFill>
                <a:srgbClr val="0000CC"/>
              </a:solidFill>
              <a:latin typeface="Times New Roman" panose="02020603050405020304" pitchFamily="18" charset="0"/>
              <a:ea typeface="楷体_GB2312" panose="02010609030101010101"/>
            </a:endParaRPr>
          </a:p>
          <a:p>
            <a:pPr marR="8350"/>
            <a:r>
              <a:rPr lang="zh-CN" altLang="en-US" sz="2400" dirty="0">
                <a:solidFill>
                  <a:srgbClr val="006300"/>
                </a:solidFill>
                <a:ea typeface="楷体_GB2312" panose="02010609030101010101"/>
              </a:rPr>
              <a:t>    在神经生理学方面，</a:t>
            </a:r>
            <a:r>
              <a:rPr lang="zh-CN" altLang="en-US" sz="2400" dirty="0">
                <a:solidFill>
                  <a:srgbClr val="0000CC"/>
                </a:solidFill>
                <a:ea typeface="楷体_GB2312" panose="02010609030101010101"/>
              </a:rPr>
              <a:t>研究发现人脑有</a:t>
            </a:r>
            <a:r>
              <a:rPr lang="en-US" altLang="zh-CN" sz="2400" b="1" dirty="0">
                <a:solidFill>
                  <a:srgbClr val="0000CC"/>
                </a:solidFill>
                <a:latin typeface="Times New Roman" panose="02020603050405020304" pitchFamily="18" charset="0"/>
                <a:ea typeface="楷体_GB2312" panose="02010609030101010101"/>
              </a:rPr>
              <a:t>10</a:t>
            </a:r>
            <a:r>
              <a:rPr lang="en-US" altLang="zh-CN" sz="1600" b="1" baseline="30000" dirty="0">
                <a:solidFill>
                  <a:srgbClr val="0000CC"/>
                </a:solidFill>
                <a:latin typeface="Times New Roman" panose="02020603050405020304" pitchFamily="18" charset="0"/>
                <a:ea typeface="楷体_GB2312" panose="02010609030101010101"/>
              </a:rPr>
              <a:t>11-12</a:t>
            </a:r>
            <a:r>
              <a:rPr lang="zh-CN" altLang="en-US" sz="2400" dirty="0">
                <a:solidFill>
                  <a:srgbClr val="0000CC"/>
                </a:solidFill>
                <a:latin typeface="Times New Roman" panose="02020603050405020304" pitchFamily="18" charset="0"/>
                <a:ea typeface="楷体_GB2312" panose="02010609030101010101"/>
              </a:rPr>
              <a:t>以上的神经元，在现有技术条件下用机器从结构上模拟人脑是根本不可能的。</a:t>
            </a:r>
          </a:p>
          <a:p>
            <a:pPr marR="5350"/>
            <a:r>
              <a:rPr lang="zh-CN" altLang="en-US" sz="2400" dirty="0">
                <a:solidFill>
                  <a:srgbClr val="006300"/>
                </a:solidFill>
                <a:ea typeface="楷体_GB2312" panose="02010609030101010101"/>
              </a:rPr>
              <a:t>    在其它方面，</a:t>
            </a:r>
            <a:r>
              <a:rPr lang="zh-CN" altLang="en-US" sz="2400" dirty="0">
                <a:solidFill>
                  <a:srgbClr val="0000CC"/>
                </a:solidFill>
                <a:ea typeface="楷体_GB2312" panose="02010609030101010101"/>
              </a:rPr>
              <a:t>人工智能也遇到了不少问题。从此，在全世界范围内人工智能研究陷入困境、落入低谷。</a:t>
            </a:r>
            <a:endParaRPr lang="zh-CN" altLang="en-US" sz="2200" dirty="0"/>
          </a:p>
        </p:txBody>
      </p:sp>
    </p:spTree>
    <p:extLst>
      <p:ext uri="{BB962C8B-B14F-4D97-AF65-F5344CB8AC3E}">
        <p14:creationId xmlns:p14="http://schemas.microsoft.com/office/powerpoint/2010/main" val="308416854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1"/>
          </p:nvPr>
        </p:nvSpPr>
        <p:spPr bwMode="auto">
          <a:xfrm>
            <a:off x="6497595" y="6419072"/>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ED9CFB9-B82D-4DA3-9A2D-9CB1D9400AA0}" type="slidenum">
              <a:rPr lang="en-US" altLang="zh-CN">
                <a:solidFill>
                  <a:srgbClr val="003399"/>
                </a:solidFill>
                <a:latin typeface="Times New Roman" panose="02020603050405020304" pitchFamily="18" charset="0"/>
              </a:rPr>
              <a:pPr algn="r"/>
              <a:t>47</a:t>
            </a:fld>
            <a:endParaRPr lang="en-US" altLang="zh-CN">
              <a:solidFill>
                <a:srgbClr val="003399"/>
              </a:solidFill>
              <a:latin typeface="Times New Roman" panose="02020603050405020304" pitchFamily="18" charset="0"/>
            </a:endParaRPr>
          </a:p>
        </p:txBody>
      </p:sp>
      <p:sp>
        <p:nvSpPr>
          <p:cNvPr id="53251" name="日期占位符 4"/>
          <p:cNvSpPr>
            <a:spLocks noGrp="1"/>
          </p:cNvSpPr>
          <p:nvPr>
            <p:ph type="dt" sz="quarter" idx="12"/>
          </p:nvPr>
        </p:nvSpPr>
        <p:spPr bwMode="auto">
          <a:xfrm>
            <a:off x="11069595" y="6419072"/>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8474207E-1432-4D42-A5BA-2EF6BFC31B0E}"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6" name="Rectangle 3"/>
          <p:cNvSpPr>
            <a:spLocks noChangeArrowheads="1"/>
          </p:cNvSpPr>
          <p:nvPr/>
        </p:nvSpPr>
        <p:spPr bwMode="auto">
          <a:xfrm>
            <a:off x="288926" y="195952"/>
            <a:ext cx="969327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3</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1970---- 20</a:t>
            </a:r>
            <a:r>
              <a:rPr kumimoji="1" lang="zh-CN" altLang="en-US" sz="2800" b="1" dirty="0">
                <a:solidFill>
                  <a:srgbClr val="0000FF"/>
                </a:solidFill>
              </a:rPr>
              <a:t>世纪</a:t>
            </a:r>
            <a:r>
              <a:rPr kumimoji="1" lang="en-US" altLang="zh-CN" sz="2800" b="1" dirty="0">
                <a:solidFill>
                  <a:srgbClr val="0000FF"/>
                </a:solidFill>
              </a:rPr>
              <a:t>80</a:t>
            </a:r>
            <a:r>
              <a:rPr kumimoji="1" lang="zh-CN" altLang="en-US" sz="2800" b="1" dirty="0">
                <a:solidFill>
                  <a:srgbClr val="0000FF"/>
                </a:solidFill>
              </a:rPr>
              <a:t>年代末）</a:t>
            </a:r>
            <a:r>
              <a:rPr kumimoji="1" lang="en-US" altLang="zh-CN" sz="2800" b="1" dirty="0">
                <a:solidFill>
                  <a:srgbClr val="0000FF"/>
                </a:solidFill>
              </a:rPr>
              <a:t>---</a:t>
            </a:r>
            <a:r>
              <a:rPr kumimoji="1" lang="zh-CN" altLang="en-US" sz="2800" b="1" dirty="0">
                <a:solidFill>
                  <a:srgbClr val="0000FF"/>
                </a:solidFill>
              </a:rPr>
              <a:t>知识应用期</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589746" y="780860"/>
            <a:ext cx="3775393"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rPr>
              <a:t>2. </a:t>
            </a:r>
            <a:r>
              <a:rPr lang="zh-CN" altLang="en-US" sz="2800" b="1" dirty="0">
                <a:solidFill>
                  <a:srgbClr val="FF0000"/>
                </a:solidFill>
                <a:latin typeface="Times New Roman" panose="02020603050405020304" pitchFamily="18" charset="0"/>
              </a:rPr>
              <a:t>以知识为中心的研究</a:t>
            </a:r>
            <a:endParaRPr lang="zh-CN" altLang="en-US" sz="2400" dirty="0"/>
          </a:p>
        </p:txBody>
      </p:sp>
      <p:sp>
        <p:nvSpPr>
          <p:cNvPr id="7" name="矩形 6"/>
          <p:cNvSpPr/>
          <p:nvPr/>
        </p:nvSpPr>
        <p:spPr>
          <a:xfrm>
            <a:off x="589747" y="1304080"/>
            <a:ext cx="11260384" cy="5262979"/>
          </a:xfrm>
          <a:prstGeom prst="rect">
            <a:avLst/>
          </a:prstGeom>
        </p:spPr>
        <p:txBody>
          <a:bodyPr wrap="square">
            <a:spAutoFit/>
          </a:bodyPr>
          <a:lstStyle/>
          <a:p>
            <a:r>
              <a:rPr lang="zh-CN" altLang="en-US" sz="2400" dirty="0">
                <a:solidFill>
                  <a:srgbClr val="A4001F"/>
                </a:solidFill>
                <a:ea typeface="楷体_GB2312" panose="02010609030101010101"/>
              </a:rPr>
              <a:t>以知识为中心的研究：</a:t>
            </a:r>
          </a:p>
          <a:p>
            <a:pPr marR="5920"/>
            <a:r>
              <a:rPr lang="zh-CN" altLang="en-US" sz="2400" dirty="0">
                <a:solidFill>
                  <a:srgbClr val="006300"/>
                </a:solidFill>
                <a:ea typeface="楷体_GB2312" panose="02010609030101010101"/>
              </a:rPr>
              <a:t>    专家系统</a:t>
            </a:r>
            <a:r>
              <a:rPr lang="zh-CN" altLang="en-US" sz="2400" dirty="0">
                <a:solidFill>
                  <a:srgbClr val="0000CC"/>
                </a:solidFill>
                <a:ea typeface="楷体_GB2312" panose="02010609030101010101"/>
              </a:rPr>
              <a:t>实现了人工智能从理论研究走向实际应用，从一般思维规律探讨走向专门知识运用的重大突破，是</a:t>
            </a:r>
            <a:r>
              <a:rPr lang="en-US" altLang="zh-CN" sz="2400" b="1" dirty="0">
                <a:solidFill>
                  <a:srgbClr val="0000CC"/>
                </a:solidFill>
                <a:latin typeface="Times New Roman" panose="02020603050405020304" pitchFamily="18" charset="0"/>
                <a:ea typeface="楷体_GB2312" panose="02010609030101010101"/>
              </a:rPr>
              <a:t>AI</a:t>
            </a:r>
            <a:r>
              <a:rPr lang="zh-CN" altLang="en-US" sz="2400" dirty="0">
                <a:solidFill>
                  <a:srgbClr val="0000CC"/>
                </a:solidFill>
                <a:latin typeface="Times New Roman" panose="02020603050405020304" pitchFamily="18" charset="0"/>
                <a:ea typeface="楷体_GB2312" panose="02010609030101010101"/>
              </a:rPr>
              <a:t>发展史上的一次重要转折。</a:t>
            </a:r>
          </a:p>
          <a:p>
            <a:pPr marR="6900"/>
            <a:r>
              <a:rPr lang="en-US" altLang="zh-CN" sz="2400" b="1" dirty="0">
                <a:solidFill>
                  <a:srgbClr val="0000CC"/>
                </a:solidFill>
                <a:latin typeface="Times New Roman" panose="02020603050405020304" pitchFamily="18" charset="0"/>
                <a:ea typeface="楷体_GB2312" panose="02010609030101010101"/>
              </a:rPr>
              <a:t>    1972</a:t>
            </a:r>
            <a:r>
              <a:rPr lang="zh-CN" altLang="en-US" sz="2400" dirty="0">
                <a:solidFill>
                  <a:srgbClr val="0000CC"/>
                </a:solidFill>
                <a:latin typeface="Times New Roman" panose="02020603050405020304" pitchFamily="18" charset="0"/>
                <a:ea typeface="楷体_GB2312" panose="02010609030101010101"/>
              </a:rPr>
              <a:t>年，费根鲍姆开始研究</a:t>
            </a:r>
            <a:r>
              <a:rPr lang="en-US" altLang="zh-CN" sz="2400" b="1" dirty="0">
                <a:solidFill>
                  <a:srgbClr val="0000CC"/>
                </a:solidFill>
                <a:latin typeface="Times New Roman" panose="02020603050405020304" pitchFamily="18" charset="0"/>
                <a:ea typeface="楷体_GB2312" panose="02010609030101010101"/>
              </a:rPr>
              <a:t>MYCIN</a:t>
            </a:r>
            <a:r>
              <a:rPr lang="zh-CN" altLang="en-US" sz="2400" dirty="0">
                <a:solidFill>
                  <a:srgbClr val="0000CC"/>
                </a:solidFill>
                <a:latin typeface="Times New Roman" panose="02020603050405020304" pitchFamily="18" charset="0"/>
                <a:ea typeface="楷体_GB2312" panose="02010609030101010101"/>
              </a:rPr>
              <a:t>专家系统，并于</a:t>
            </a:r>
            <a:r>
              <a:rPr lang="en-US" altLang="zh-CN" sz="2400" b="1" dirty="0">
                <a:solidFill>
                  <a:srgbClr val="0000CC"/>
                </a:solidFill>
                <a:latin typeface="Times New Roman" panose="02020603050405020304" pitchFamily="18" charset="0"/>
                <a:ea typeface="楷体_GB2312" panose="02010609030101010101"/>
              </a:rPr>
              <a:t>1976</a:t>
            </a:r>
            <a:r>
              <a:rPr lang="zh-CN" altLang="en-US" sz="2400" dirty="0">
                <a:solidFill>
                  <a:srgbClr val="0000CC"/>
                </a:solidFill>
                <a:latin typeface="Times New Roman" panose="02020603050405020304" pitchFamily="18" charset="0"/>
                <a:ea typeface="楷体_GB2312" panose="02010609030101010101"/>
              </a:rPr>
              <a:t>年研制成功。从应用角度看，它能协助内科医生诊断细菌感染疾病，并提供最佳处方。从技术角度看，他解决了知识表示、不精确推理、搜索策略、人机联系、知识获取及专家系统基本结构等一系列重大技术问题。</a:t>
            </a:r>
          </a:p>
          <a:p>
            <a:pPr marR="10320"/>
            <a:r>
              <a:rPr lang="en-US" altLang="zh-CN" sz="2400" b="1" dirty="0">
                <a:solidFill>
                  <a:srgbClr val="0000CC"/>
                </a:solidFill>
                <a:latin typeface="Times New Roman" panose="02020603050405020304" pitchFamily="18" charset="0"/>
                <a:ea typeface="楷体_GB2312" panose="02010609030101010101"/>
              </a:rPr>
              <a:t>    1976</a:t>
            </a:r>
            <a:r>
              <a:rPr lang="zh-CN" altLang="en-US" sz="2400" dirty="0">
                <a:solidFill>
                  <a:srgbClr val="0000CC"/>
                </a:solidFill>
                <a:latin typeface="Times New Roman" panose="02020603050405020304" pitchFamily="18" charset="0"/>
                <a:ea typeface="楷体_GB2312" panose="02010609030101010101"/>
              </a:rPr>
              <a:t>年，斯坦福大学的杜达</a:t>
            </a:r>
            <a:r>
              <a:rPr lang="en-US" altLang="zh-CN" sz="2400" b="1" dirty="0">
                <a:solidFill>
                  <a:srgbClr val="0000CC"/>
                </a:solidFill>
                <a:latin typeface="Times New Roman" panose="02020603050405020304" pitchFamily="18" charset="0"/>
                <a:ea typeface="楷体_GB2312" panose="02010609030101010101"/>
              </a:rPr>
              <a:t>(</a:t>
            </a:r>
            <a:r>
              <a:rPr lang="en-US" altLang="zh-CN" sz="2400" b="1" dirty="0" err="1">
                <a:solidFill>
                  <a:srgbClr val="0000CC"/>
                </a:solidFill>
                <a:latin typeface="Times New Roman" panose="02020603050405020304" pitchFamily="18" charset="0"/>
                <a:ea typeface="楷体_GB2312" panose="02010609030101010101"/>
              </a:rPr>
              <a:t>R.D.Duda</a:t>
            </a:r>
            <a:r>
              <a:rPr lang="en-US" altLang="zh-CN"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等人开始研制地质勘探专家系统</a:t>
            </a:r>
            <a:r>
              <a:rPr lang="en-US" altLang="zh-CN" sz="2400" b="1" dirty="0">
                <a:solidFill>
                  <a:srgbClr val="0000CC"/>
                </a:solidFill>
                <a:latin typeface="Times New Roman" panose="02020603050405020304" pitchFamily="18" charset="0"/>
                <a:ea typeface="楷体_GB2312" panose="02010609030101010101"/>
              </a:rPr>
              <a:t>PROSPECTOR</a:t>
            </a:r>
            <a:endParaRPr lang="en-US" altLang="zh-CN" sz="2400" dirty="0">
              <a:solidFill>
                <a:srgbClr val="0000CC"/>
              </a:solidFill>
              <a:latin typeface="Times New Roman" panose="02020603050405020304" pitchFamily="18" charset="0"/>
              <a:ea typeface="楷体_GB2312" panose="02010609030101010101"/>
            </a:endParaRPr>
          </a:p>
          <a:p>
            <a:pPr marR="4920"/>
            <a:r>
              <a:rPr lang="zh-CN" altLang="en-US" sz="2400" dirty="0">
                <a:solidFill>
                  <a:srgbClr val="0000CC"/>
                </a:solidFill>
                <a:ea typeface="楷体_GB2312" panose="02010609030101010101"/>
              </a:rPr>
              <a:t>    这一时期，与专家系统同时发展的重要领域还有计算机视觉和机器人，自然语言理解与机器翻译等。</a:t>
            </a:r>
          </a:p>
          <a:p>
            <a:r>
              <a:rPr lang="zh-CN" altLang="en-US" sz="2400" dirty="0">
                <a:solidFill>
                  <a:srgbClr val="006300"/>
                </a:solidFill>
                <a:ea typeface="楷体_GB2312" panose="02010609030101010101"/>
              </a:rPr>
              <a:t>    新的问题：</a:t>
            </a:r>
          </a:p>
          <a:p>
            <a:pPr marR="6900"/>
            <a:r>
              <a:rPr lang="zh-CN" altLang="en-US" sz="2400" dirty="0">
                <a:solidFill>
                  <a:srgbClr val="0000CC"/>
                </a:solidFill>
                <a:ea typeface="楷体_GB2312" panose="02010609030101010101"/>
              </a:rPr>
              <a:t>    专家系统本身所存在的应用领域狭窄、缺乏常识性知识、知识获取困难、推理方法单一、没有分布式功能、不能访问现存数据库等问题被逐渐暴露出来。 </a:t>
            </a:r>
            <a:endParaRPr lang="zh-CN" altLang="en-US" sz="2200" dirty="0"/>
          </a:p>
        </p:txBody>
      </p:sp>
    </p:spTree>
    <p:extLst>
      <p:ext uri="{BB962C8B-B14F-4D97-AF65-F5344CB8AC3E}">
        <p14:creationId xmlns:p14="http://schemas.microsoft.com/office/powerpoint/2010/main" val="373266339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1"/>
          </p:nvPr>
        </p:nvSpPr>
        <p:spPr bwMode="auto">
          <a:xfrm>
            <a:off x="6497595" y="6419072"/>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ED9CFB9-B82D-4DA3-9A2D-9CB1D9400AA0}" type="slidenum">
              <a:rPr lang="en-US" altLang="zh-CN">
                <a:solidFill>
                  <a:srgbClr val="003399"/>
                </a:solidFill>
                <a:latin typeface="Times New Roman" panose="02020603050405020304" pitchFamily="18" charset="0"/>
              </a:rPr>
              <a:pPr algn="r"/>
              <a:t>48</a:t>
            </a:fld>
            <a:endParaRPr lang="en-US" altLang="zh-CN">
              <a:solidFill>
                <a:srgbClr val="003399"/>
              </a:solidFill>
              <a:latin typeface="Times New Roman" panose="02020603050405020304" pitchFamily="18" charset="0"/>
            </a:endParaRPr>
          </a:p>
        </p:txBody>
      </p:sp>
      <p:sp>
        <p:nvSpPr>
          <p:cNvPr id="53251" name="日期占位符 4"/>
          <p:cNvSpPr>
            <a:spLocks noGrp="1"/>
          </p:cNvSpPr>
          <p:nvPr>
            <p:ph type="dt" sz="quarter" idx="12"/>
          </p:nvPr>
        </p:nvSpPr>
        <p:spPr bwMode="auto">
          <a:xfrm>
            <a:off x="11069595" y="6419072"/>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8474207E-1432-4D42-A5BA-2EF6BFC31B0E}"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6" name="Rectangle 3"/>
          <p:cNvSpPr>
            <a:spLocks noChangeArrowheads="1"/>
          </p:cNvSpPr>
          <p:nvPr/>
        </p:nvSpPr>
        <p:spPr bwMode="auto">
          <a:xfrm>
            <a:off x="288926" y="109455"/>
            <a:ext cx="111163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4</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en-US" altLang="zh-CN" sz="2800" b="1" dirty="0">
                <a:solidFill>
                  <a:srgbClr val="0000FF"/>
                </a:solidFill>
              </a:rPr>
              <a:t>20</a:t>
            </a:r>
            <a:r>
              <a:rPr kumimoji="1" lang="zh-CN" altLang="en-US" sz="2800" b="1" dirty="0">
                <a:solidFill>
                  <a:srgbClr val="0000FF"/>
                </a:solidFill>
              </a:rPr>
              <a:t>世纪</a:t>
            </a:r>
            <a:r>
              <a:rPr kumimoji="1" lang="en-US" altLang="zh-CN" sz="2800" b="1" dirty="0">
                <a:solidFill>
                  <a:srgbClr val="0000FF"/>
                </a:solidFill>
              </a:rPr>
              <a:t>80</a:t>
            </a:r>
            <a:r>
              <a:rPr kumimoji="1" lang="zh-CN" altLang="en-US" sz="2800" b="1" dirty="0">
                <a:solidFill>
                  <a:srgbClr val="0000FF"/>
                </a:solidFill>
              </a:rPr>
              <a:t>年代到本世纪初）</a:t>
            </a:r>
            <a:r>
              <a:rPr kumimoji="1" lang="en-US" altLang="zh-CN" sz="2800" b="1" dirty="0">
                <a:solidFill>
                  <a:srgbClr val="0000FF"/>
                </a:solidFill>
              </a:rPr>
              <a:t>---</a:t>
            </a:r>
            <a:r>
              <a:rPr kumimoji="1" lang="zh-CN" altLang="en-US" sz="2800" b="1" dirty="0">
                <a:solidFill>
                  <a:srgbClr val="0000FF"/>
                </a:solidFill>
              </a:rPr>
              <a:t>从学派分立到综合</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7" name="矩形 6"/>
          <p:cNvSpPr/>
          <p:nvPr/>
        </p:nvSpPr>
        <p:spPr>
          <a:xfrm>
            <a:off x="602102" y="782554"/>
            <a:ext cx="11260384" cy="6001643"/>
          </a:xfrm>
          <a:prstGeom prst="rect">
            <a:avLst/>
          </a:prstGeom>
        </p:spPr>
        <p:txBody>
          <a:bodyPr wrap="square">
            <a:spAutoFit/>
          </a:bodyPr>
          <a:lstStyle/>
          <a:p>
            <a:r>
              <a:rPr lang="zh-CN" altLang="en-US" sz="2400" dirty="0">
                <a:solidFill>
                  <a:srgbClr val="A4001F"/>
                </a:solidFill>
                <a:ea typeface="楷体_GB2312" panose="02010609030101010101"/>
              </a:rPr>
              <a:t>人工智能研究的三大学派：</a:t>
            </a:r>
          </a:p>
          <a:p>
            <a:pPr marR="5450"/>
            <a:r>
              <a:rPr lang="zh-CN" altLang="en-US" sz="2400" dirty="0">
                <a:solidFill>
                  <a:srgbClr val="0000CC"/>
                </a:solidFill>
                <a:ea typeface="楷体_GB2312" panose="02010609030101010101"/>
              </a:rPr>
              <a:t>    随着人工神经网络的再度兴起和布鲁克斯（</a:t>
            </a:r>
            <a:r>
              <a:rPr lang="en-US" altLang="zh-CN" sz="2400" b="1" dirty="0" err="1">
                <a:solidFill>
                  <a:srgbClr val="0000CC"/>
                </a:solidFill>
                <a:latin typeface="Times New Roman" panose="02020603050405020304" pitchFamily="18" charset="0"/>
                <a:ea typeface="楷体_GB2312" panose="02010609030101010101"/>
              </a:rPr>
              <a:t>R.A.Brooks</a:t>
            </a:r>
            <a:r>
              <a:rPr lang="zh-CN" altLang="en-US" sz="2400" dirty="0">
                <a:solidFill>
                  <a:srgbClr val="0000CC"/>
                </a:solidFill>
                <a:latin typeface="Times New Roman" panose="02020603050405020304" pitchFamily="18" charset="0"/>
                <a:ea typeface="楷体_GB2312" panose="02010609030101010101"/>
              </a:rPr>
              <a:t>）的机器虫的出现， 人工智能研究形成了符号主义、联结主义和行为主义三大学派。</a:t>
            </a:r>
          </a:p>
          <a:p>
            <a:r>
              <a:rPr lang="zh-CN" altLang="en-US" sz="2400" dirty="0">
                <a:solidFill>
                  <a:srgbClr val="006300"/>
                </a:solidFill>
                <a:ea typeface="楷体_GB2312" panose="02010609030101010101"/>
              </a:rPr>
              <a:t>    符号主义学派</a:t>
            </a:r>
          </a:p>
          <a:p>
            <a:pPr marR="6350"/>
            <a:r>
              <a:rPr lang="zh-CN" altLang="en-US" sz="2400" dirty="0">
                <a:solidFill>
                  <a:srgbClr val="0000CC"/>
                </a:solidFill>
                <a:ea typeface="楷体_GB2312" panose="02010609030101010101"/>
              </a:rPr>
              <a:t>    是指基于符号运算的人工智能学派，他们认为知识可以用符号来表示，认知可以通过符号运算来实现。例如，专家系统等。</a:t>
            </a:r>
          </a:p>
          <a:p>
            <a:r>
              <a:rPr lang="zh-CN" altLang="en-US" sz="2400" dirty="0">
                <a:solidFill>
                  <a:srgbClr val="006300"/>
                </a:solidFill>
                <a:ea typeface="楷体_GB2312" panose="02010609030101010101"/>
              </a:rPr>
              <a:t>    联结主义学派</a:t>
            </a:r>
          </a:p>
          <a:p>
            <a:pPr marR="5250"/>
            <a:r>
              <a:rPr lang="zh-CN" altLang="en-US" sz="2400" dirty="0">
                <a:solidFill>
                  <a:srgbClr val="0000CC"/>
                </a:solidFill>
                <a:ea typeface="楷体_GB2312" panose="02010609030101010101"/>
              </a:rPr>
              <a:t>    是指神经网络学派，在神经网络方面，继鲁梅尔哈特研制出</a:t>
            </a:r>
            <a:r>
              <a:rPr lang="en-US" altLang="zh-CN" sz="2400" b="1" dirty="0">
                <a:solidFill>
                  <a:srgbClr val="0000CC"/>
                </a:solidFill>
                <a:latin typeface="Times New Roman" panose="02020603050405020304" pitchFamily="18" charset="0"/>
                <a:ea typeface="楷体_GB2312" panose="02010609030101010101"/>
              </a:rPr>
              <a:t>BP</a:t>
            </a:r>
            <a:r>
              <a:rPr lang="zh-CN" altLang="en-US" sz="2400" dirty="0">
                <a:solidFill>
                  <a:srgbClr val="0000CC"/>
                </a:solidFill>
                <a:latin typeface="Times New Roman" panose="02020603050405020304" pitchFamily="18" charset="0"/>
                <a:ea typeface="楷体_GB2312" panose="02010609030101010101"/>
              </a:rPr>
              <a:t>网络之后， 人工神经网络研究掀起了第二次高潮。之后，随着模糊逻辑和进化计算的逐步成熟，又形成了</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计算智能</a:t>
            </a:r>
            <a:r>
              <a:rPr lang="zh-CN" altLang="en-US" sz="2400" b="1" dirty="0">
                <a:solidFill>
                  <a:srgbClr val="0000CC"/>
                </a:solidFill>
                <a:latin typeface="Times New Roman" panose="02020603050405020304" pitchFamily="18" charset="0"/>
                <a:ea typeface="楷体_GB2312" panose="02010609030101010101"/>
              </a:rPr>
              <a:t>”</a:t>
            </a:r>
            <a:r>
              <a:rPr lang="zh-CN" altLang="en-US" sz="2400" dirty="0">
                <a:solidFill>
                  <a:srgbClr val="0000CC"/>
                </a:solidFill>
                <a:latin typeface="Times New Roman" panose="02020603050405020304" pitchFamily="18" charset="0"/>
                <a:ea typeface="楷体_GB2312" panose="02010609030101010101"/>
              </a:rPr>
              <a:t>这个统一的学科范畴。</a:t>
            </a:r>
          </a:p>
          <a:p>
            <a:r>
              <a:rPr lang="zh-CN" altLang="en-US" sz="2400" dirty="0">
                <a:solidFill>
                  <a:srgbClr val="006300"/>
                </a:solidFill>
                <a:ea typeface="楷体_GB2312" panose="02010609030101010101"/>
              </a:rPr>
              <a:t>    行为主义学派</a:t>
            </a:r>
          </a:p>
          <a:p>
            <a:pPr marR="6400"/>
            <a:r>
              <a:rPr lang="zh-CN" altLang="en-US" sz="2400" dirty="0">
                <a:solidFill>
                  <a:srgbClr val="0000CC"/>
                </a:solidFill>
                <a:ea typeface="楷体_GB2312" panose="02010609030101010101"/>
              </a:rPr>
              <a:t>    是指进化主义学派，在行为模拟方面，麻省理工学院的布鲁克斯教授</a:t>
            </a:r>
            <a:r>
              <a:rPr lang="en-US" altLang="zh-CN" sz="2400" b="1" dirty="0">
                <a:solidFill>
                  <a:srgbClr val="0000CC"/>
                </a:solidFill>
                <a:latin typeface="Times New Roman" panose="02020603050405020304" pitchFamily="18" charset="0"/>
                <a:ea typeface="楷体_GB2312" panose="02010609030101010101"/>
              </a:rPr>
              <a:t>1991</a:t>
            </a:r>
            <a:r>
              <a:rPr lang="zh-CN" altLang="en-US" sz="2400" dirty="0">
                <a:solidFill>
                  <a:srgbClr val="0000CC"/>
                </a:solidFill>
                <a:latin typeface="Times New Roman" panose="02020603050405020304" pitchFamily="18" charset="0"/>
                <a:ea typeface="楷体_GB2312" panose="02010609030101010101"/>
              </a:rPr>
              <a:t>年研制成功了能在未知的动态环境中漫游的有</a:t>
            </a:r>
            <a:r>
              <a:rPr lang="en-US" altLang="zh-CN" sz="2400" b="1" dirty="0">
                <a:solidFill>
                  <a:srgbClr val="0000CC"/>
                </a:solidFill>
                <a:latin typeface="Times New Roman" panose="02020603050405020304" pitchFamily="18" charset="0"/>
                <a:ea typeface="楷体_GB2312" panose="02010609030101010101"/>
              </a:rPr>
              <a:t>6</a:t>
            </a:r>
            <a:r>
              <a:rPr lang="zh-CN" altLang="en-US" sz="2400" dirty="0">
                <a:solidFill>
                  <a:srgbClr val="0000CC"/>
                </a:solidFill>
                <a:latin typeface="Times New Roman" panose="02020603050405020304" pitchFamily="18" charset="0"/>
                <a:ea typeface="楷体_GB2312" panose="02010609030101010101"/>
              </a:rPr>
              <a:t>条腿的机器虫。</a:t>
            </a:r>
          </a:p>
          <a:p>
            <a:r>
              <a:rPr lang="zh-CN" altLang="en-US" sz="2400" dirty="0">
                <a:solidFill>
                  <a:srgbClr val="A4001F"/>
                </a:solidFill>
                <a:ea typeface="楷体_GB2312" panose="02010609030101010101"/>
              </a:rPr>
              <a:t>三大学派的综合集成</a:t>
            </a:r>
          </a:p>
          <a:p>
            <a:pPr marR="6350"/>
            <a:r>
              <a:rPr lang="zh-CN" altLang="en-US" sz="2400" dirty="0">
                <a:solidFill>
                  <a:srgbClr val="0000CC"/>
                </a:solidFill>
                <a:ea typeface="楷体_GB2312" panose="02010609030101010101"/>
              </a:rPr>
              <a:t>    随着研究和应用的深入，人们又逐步认识到，三个学派各有所长，各有所短，应相互结合、取长补短，综合集成。 </a:t>
            </a:r>
            <a:endParaRPr lang="zh-CN" altLang="en-US" sz="2200" dirty="0"/>
          </a:p>
        </p:txBody>
      </p:sp>
    </p:spTree>
    <p:extLst>
      <p:ext uri="{BB962C8B-B14F-4D97-AF65-F5344CB8AC3E}">
        <p14:creationId xmlns:p14="http://schemas.microsoft.com/office/powerpoint/2010/main" val="319899590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a:spLocks noGrp="1"/>
          </p:cNvSpPr>
          <p:nvPr>
            <p:ph type="sldNum" sz="quarter" idx="11"/>
          </p:nvPr>
        </p:nvSpPr>
        <p:spPr bwMode="auto">
          <a:xfrm>
            <a:off x="6497595" y="6419072"/>
            <a:ext cx="41148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1ED9CFB9-B82D-4DA3-9A2D-9CB1D9400AA0}" type="slidenum">
              <a:rPr lang="en-US" altLang="zh-CN">
                <a:solidFill>
                  <a:srgbClr val="003399"/>
                </a:solidFill>
                <a:latin typeface="Times New Roman" panose="02020603050405020304" pitchFamily="18" charset="0"/>
              </a:rPr>
              <a:pPr algn="r"/>
              <a:t>49</a:t>
            </a:fld>
            <a:endParaRPr lang="en-US" altLang="zh-CN">
              <a:solidFill>
                <a:srgbClr val="003399"/>
              </a:solidFill>
              <a:latin typeface="Times New Roman" panose="02020603050405020304" pitchFamily="18" charset="0"/>
            </a:endParaRPr>
          </a:p>
        </p:txBody>
      </p:sp>
      <p:sp>
        <p:nvSpPr>
          <p:cNvPr id="53251" name="日期占位符 4"/>
          <p:cNvSpPr>
            <a:spLocks noGrp="1"/>
          </p:cNvSpPr>
          <p:nvPr>
            <p:ph type="dt" sz="quarter" idx="12"/>
          </p:nvPr>
        </p:nvSpPr>
        <p:spPr bwMode="auto">
          <a:xfrm>
            <a:off x="11069595" y="6419072"/>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8474207E-1432-4D42-A5BA-2EF6BFC31B0E}"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6" name="Rectangle 3"/>
          <p:cNvSpPr>
            <a:spLocks noChangeArrowheads="1"/>
          </p:cNvSpPr>
          <p:nvPr/>
        </p:nvSpPr>
        <p:spPr bwMode="auto">
          <a:xfrm>
            <a:off x="288926" y="109455"/>
            <a:ext cx="111163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gn="l">
              <a:buFont typeface="Wingdings" panose="05000000000000000000" pitchFamily="2" charset="2"/>
              <a:buChar char="&amp;"/>
            </a:pPr>
            <a:r>
              <a:rPr kumimoji="1" lang="en-US" altLang="zh-CN" sz="32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第</a:t>
            </a: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5</a:t>
            </a:r>
            <a:r>
              <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阶段（</a:t>
            </a:r>
            <a:r>
              <a:rPr kumimoji="1" lang="zh-CN" altLang="en-US" sz="2800" b="1" dirty="0">
                <a:solidFill>
                  <a:srgbClr val="0000FF"/>
                </a:solidFill>
              </a:rPr>
              <a:t>本世纪初以来）</a:t>
            </a:r>
            <a:r>
              <a:rPr kumimoji="1" lang="en-US" altLang="zh-CN" sz="2800" b="1" dirty="0">
                <a:solidFill>
                  <a:srgbClr val="0000FF"/>
                </a:solidFill>
              </a:rPr>
              <a:t>---</a:t>
            </a:r>
            <a:r>
              <a:rPr kumimoji="1" lang="zh-CN" altLang="en-US" sz="2800" b="1" dirty="0">
                <a:solidFill>
                  <a:srgbClr val="0000FF"/>
                </a:solidFill>
              </a:rPr>
              <a:t>智能科学技术的兴起</a:t>
            </a:r>
            <a:endParaRPr kumimoji="1" lang="zh-CN" altLang="en-US"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endParaRPr>
          </a:p>
        </p:txBody>
      </p:sp>
      <p:sp>
        <p:nvSpPr>
          <p:cNvPr id="7" name="矩形 6"/>
          <p:cNvSpPr/>
          <p:nvPr/>
        </p:nvSpPr>
        <p:spPr>
          <a:xfrm>
            <a:off x="663886" y="1294493"/>
            <a:ext cx="11260384" cy="4524315"/>
          </a:xfrm>
          <a:prstGeom prst="rect">
            <a:avLst/>
          </a:prstGeom>
        </p:spPr>
        <p:txBody>
          <a:bodyPr wrap="square">
            <a:spAutoFit/>
          </a:bodyPr>
          <a:lstStyle/>
          <a:p>
            <a:pPr marR="5920"/>
            <a:r>
              <a:rPr lang="zh-CN" altLang="en-US" sz="2400" dirty="0">
                <a:solidFill>
                  <a:srgbClr val="0000CC"/>
                </a:solidFill>
                <a:ea typeface="楷体_GB2312" panose="02010609030101010101"/>
              </a:rPr>
              <a:t>    目前，一个以人工智能为核心，以自然智能、人工智能、集成智能为一体的新的智能科学技术学科正在逐步兴起，并引起了人们的极大关注。</a:t>
            </a:r>
          </a:p>
          <a:p>
            <a:r>
              <a:rPr lang="zh-CN" altLang="en-US" sz="2400" dirty="0">
                <a:solidFill>
                  <a:srgbClr val="A4001F"/>
                </a:solidFill>
                <a:ea typeface="楷体_GB2312" panose="02010609030101010101"/>
              </a:rPr>
              <a:t>    </a:t>
            </a:r>
            <a:endParaRPr lang="en-US" altLang="zh-CN" sz="2400" dirty="0">
              <a:solidFill>
                <a:srgbClr val="A4001F"/>
              </a:solidFill>
              <a:ea typeface="楷体_GB2312" panose="02010609030101010101"/>
            </a:endParaRPr>
          </a:p>
          <a:p>
            <a:r>
              <a:rPr lang="zh-CN" altLang="en-US" sz="2400" dirty="0">
                <a:solidFill>
                  <a:srgbClr val="A4001F"/>
                </a:solidFill>
                <a:ea typeface="楷体_GB2312" panose="02010609030101010101"/>
              </a:rPr>
              <a:t>智能科学技术学科研究的主要特征</a:t>
            </a:r>
          </a:p>
          <a:p>
            <a:pPr marR="6300"/>
            <a:r>
              <a:rPr lang="en-US" altLang="zh-CN" sz="2400" b="1" dirty="0">
                <a:solidFill>
                  <a:srgbClr val="0000CC"/>
                </a:solidFill>
                <a:latin typeface="Times New Roman" panose="02020603050405020304" pitchFamily="18" charset="0"/>
                <a:ea typeface="楷体_GB2312" panose="02010609030101010101"/>
              </a:rPr>
              <a:t>    (1) </a:t>
            </a:r>
            <a:r>
              <a:rPr lang="zh-CN" altLang="en-US" sz="2400" dirty="0">
                <a:solidFill>
                  <a:srgbClr val="0000CC"/>
                </a:solidFill>
                <a:latin typeface="Times New Roman" panose="02020603050405020304" pitchFamily="18" charset="0"/>
                <a:ea typeface="楷体_GB2312" panose="02010609030101010101"/>
              </a:rPr>
              <a:t>由对人工智能的单一研究走向以自然智能、人工智能、集成智能为一体的协同研究；</a:t>
            </a:r>
          </a:p>
          <a:p>
            <a:pPr marR="6300"/>
            <a:r>
              <a:rPr lang="en-US" altLang="zh-CN" sz="2400" b="1" dirty="0">
                <a:solidFill>
                  <a:srgbClr val="0000CC"/>
                </a:solidFill>
                <a:latin typeface="Times New Roman" panose="02020603050405020304" pitchFamily="18" charset="0"/>
                <a:ea typeface="楷体_GB2312" panose="02010609030101010101"/>
              </a:rPr>
              <a:t>    (2) </a:t>
            </a:r>
            <a:r>
              <a:rPr lang="zh-CN" altLang="en-US" sz="2400" dirty="0">
                <a:solidFill>
                  <a:srgbClr val="0000CC"/>
                </a:solidFill>
                <a:latin typeface="Times New Roman" panose="02020603050405020304" pitchFamily="18" charset="0"/>
                <a:ea typeface="楷体_GB2312" panose="02010609030101010101"/>
              </a:rPr>
              <a:t>由人工智能学科的独立研究走向重视与脑科学、认知科学、等学科的交叉研究；</a:t>
            </a:r>
          </a:p>
          <a:p>
            <a:pPr marR="38500"/>
            <a:r>
              <a:rPr lang="en-US" altLang="zh-CN" sz="2400" b="1" dirty="0">
                <a:solidFill>
                  <a:srgbClr val="0000CC"/>
                </a:solidFill>
                <a:latin typeface="Times New Roman" panose="02020603050405020304" pitchFamily="18" charset="0"/>
                <a:ea typeface="楷体_GB2312" panose="02010609030101010101"/>
              </a:rPr>
              <a:t>    (3) </a:t>
            </a:r>
            <a:r>
              <a:rPr lang="zh-CN" altLang="en-US" sz="2400" dirty="0">
                <a:solidFill>
                  <a:srgbClr val="0000CC"/>
                </a:solidFill>
                <a:latin typeface="Times New Roman" panose="02020603050405020304" pitchFamily="18" charset="0"/>
                <a:ea typeface="楷体_GB2312" panose="02010609030101010101"/>
              </a:rPr>
              <a:t>由多个不同学派的独立研究走向多学派的综合研究；</a:t>
            </a:r>
          </a:p>
          <a:p>
            <a:pPr marR="26420"/>
            <a:r>
              <a:rPr lang="en-US" altLang="zh-CN" sz="2400" b="1" dirty="0">
                <a:solidFill>
                  <a:srgbClr val="0000CC"/>
                </a:solidFill>
                <a:latin typeface="Times New Roman" panose="02020603050405020304" pitchFamily="18" charset="0"/>
                <a:ea typeface="楷体_GB2312" panose="02010609030101010101"/>
              </a:rPr>
              <a:t>    (4) </a:t>
            </a:r>
            <a:r>
              <a:rPr lang="zh-CN" altLang="en-US" sz="2400" dirty="0">
                <a:solidFill>
                  <a:srgbClr val="0000CC"/>
                </a:solidFill>
                <a:latin typeface="Times New Roman" panose="02020603050405020304" pitchFamily="18" charset="0"/>
                <a:ea typeface="楷体_GB2312" panose="02010609030101010101"/>
              </a:rPr>
              <a:t>由对个体、集中智能的研究走向对群体、分布智能的研究；</a:t>
            </a:r>
          </a:p>
          <a:p>
            <a:pPr marR="50570"/>
            <a:r>
              <a:rPr lang="en-US" altLang="zh-CN" sz="2400" b="1" dirty="0">
                <a:solidFill>
                  <a:srgbClr val="0000CC"/>
                </a:solidFill>
                <a:latin typeface="Times New Roman" panose="02020603050405020304" pitchFamily="18" charset="0"/>
                <a:ea typeface="楷体_GB2312" panose="02010609030101010101"/>
              </a:rPr>
              <a:t>    (5) </a:t>
            </a:r>
            <a:r>
              <a:rPr lang="zh-CN" altLang="en-US" sz="2400" dirty="0">
                <a:solidFill>
                  <a:srgbClr val="0000CC"/>
                </a:solidFill>
                <a:latin typeface="Times New Roman" panose="02020603050405020304" pitchFamily="18" charset="0"/>
                <a:ea typeface="楷体_GB2312" panose="02010609030101010101"/>
              </a:rPr>
              <a:t>智能技术应用已渗透到人类社会的各个领域。</a:t>
            </a:r>
          </a:p>
          <a:p>
            <a:r>
              <a:rPr lang="zh-CN" altLang="en-US" sz="2400" dirty="0">
                <a:solidFill>
                  <a:srgbClr val="A4001F"/>
                </a:solidFill>
                <a:ea typeface="楷体_GB2312" panose="02010609030101010101"/>
              </a:rPr>
              <a:t>    </a:t>
            </a:r>
            <a:endParaRPr lang="en-US" altLang="zh-CN" sz="2400" dirty="0">
              <a:solidFill>
                <a:srgbClr val="A4001F"/>
              </a:solidFill>
              <a:ea typeface="楷体_GB2312" panose="02010609030101010101"/>
            </a:endParaRPr>
          </a:p>
        </p:txBody>
      </p:sp>
    </p:spTree>
    <p:extLst>
      <p:ext uri="{BB962C8B-B14F-4D97-AF65-F5344CB8AC3E}">
        <p14:creationId xmlns:p14="http://schemas.microsoft.com/office/powerpoint/2010/main" val="186571144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D30F352C-1B28-48D1-9935-784930E13E67}" type="datetime1">
              <a:rPr lang="zh-CN" altLang="en-US">
                <a:solidFill>
                  <a:srgbClr val="003399"/>
                </a:solidFill>
                <a:latin typeface="Times New Roman" panose="02020603050405020304" pitchFamily="18" charset="0"/>
              </a:rPr>
              <a:pPr algn="l"/>
              <a:t>2018/9/2</a:t>
            </a:fld>
            <a:endParaRPr lang="en-US" altLang="zh-CN" dirty="0">
              <a:solidFill>
                <a:srgbClr val="003399"/>
              </a:solidFill>
              <a:latin typeface="Times New Roman" panose="02020603050405020304" pitchFamily="18" charset="0"/>
            </a:endParaRPr>
          </a:p>
        </p:txBody>
      </p:sp>
      <p:sp>
        <p:nvSpPr>
          <p:cNvPr id="7171" name="灯片编号占位符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0C23117D-07C1-4E4F-904F-3D8A72B71835}" type="slidenum">
              <a:rPr lang="en-US" altLang="zh-CN">
                <a:solidFill>
                  <a:srgbClr val="898989"/>
                </a:solidFill>
                <a:latin typeface="Times New Roman" panose="02020603050405020304" pitchFamily="18" charset="0"/>
              </a:rPr>
              <a:pPr algn="r"/>
              <a:t>5</a:t>
            </a:fld>
            <a:endParaRPr lang="en-US" altLang="zh-CN">
              <a:solidFill>
                <a:srgbClr val="898989"/>
              </a:solidFill>
              <a:latin typeface="Times New Roman" panose="02020603050405020304" pitchFamily="18" charset="0"/>
            </a:endParaRPr>
          </a:p>
        </p:txBody>
      </p:sp>
      <p:sp>
        <p:nvSpPr>
          <p:cNvPr id="4108" name="Text Box 12"/>
          <p:cNvSpPr txBox="1">
            <a:spLocks noChangeArrowheads="1"/>
          </p:cNvSpPr>
          <p:nvPr/>
        </p:nvSpPr>
        <p:spPr bwMode="auto">
          <a:xfrm>
            <a:off x="4373559" y="1225689"/>
            <a:ext cx="5184775" cy="5632311"/>
          </a:xfrm>
          <a:prstGeom prst="rect">
            <a:avLst/>
          </a:prstGeom>
          <a:noFill/>
          <a:ln>
            <a:noFill/>
          </a:ln>
          <a:effectLst/>
          <a:extLst>
            <a:ext uri="{909E8E84-426E-40DD-AFC4-6F175D3DCCD1}">
              <a14:hiddenFill xmlns:a14="http://schemas.microsoft.com/office/drawing/2010/main">
                <a:solidFill>
                  <a:schemeClr val="accent1">
                    <a:alpha val="36862"/>
                  </a:schemeClr>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sz="3600" b="1" dirty="0">
                <a:latin typeface="宋体" panose="02010600030101010101" pitchFamily="2" charset="-122"/>
              </a:rPr>
              <a:t>第</a:t>
            </a:r>
            <a:r>
              <a:rPr lang="en-US" altLang="zh-CN" sz="3600" b="1" dirty="0">
                <a:latin typeface="宋体" panose="02010600030101010101" pitchFamily="2" charset="-122"/>
              </a:rPr>
              <a:t>1</a:t>
            </a:r>
            <a:r>
              <a:rPr lang="zh-CN" altLang="en-US" sz="3600" b="1" dirty="0">
                <a:latin typeface="宋体" panose="02010600030101010101" pitchFamily="2" charset="-122"/>
              </a:rPr>
              <a:t>章  人工智能概述</a:t>
            </a:r>
          </a:p>
          <a:p>
            <a:pPr algn="l">
              <a:spcBef>
                <a:spcPct val="50000"/>
              </a:spcBef>
            </a:pPr>
            <a:r>
              <a:rPr lang="zh-CN" altLang="en-US" sz="3600" b="1" dirty="0">
                <a:latin typeface="宋体" panose="02010600030101010101" pitchFamily="2" charset="-122"/>
              </a:rPr>
              <a:t>第</a:t>
            </a:r>
            <a:r>
              <a:rPr lang="en-US" altLang="zh-CN" sz="3600" b="1" dirty="0">
                <a:latin typeface="宋体" panose="02010600030101010101" pitchFamily="2" charset="-122"/>
              </a:rPr>
              <a:t>2</a:t>
            </a:r>
            <a:r>
              <a:rPr lang="zh-CN" altLang="en-US" sz="3600" b="1" dirty="0">
                <a:latin typeface="宋体" panose="02010600030101010101" pitchFamily="2" charset="-122"/>
              </a:rPr>
              <a:t>章</a:t>
            </a:r>
            <a:r>
              <a:rPr lang="en-US" altLang="zh-CN" sz="3600" b="1" dirty="0">
                <a:latin typeface="宋体" panose="02010600030101010101" pitchFamily="2" charset="-122"/>
              </a:rPr>
              <a:t>  </a:t>
            </a:r>
            <a:r>
              <a:rPr lang="zh-CN" altLang="en-US" sz="3600" b="1" dirty="0">
                <a:latin typeface="宋体" panose="02010600030101010101" pitchFamily="2" charset="-122"/>
              </a:rPr>
              <a:t>知识表示</a:t>
            </a:r>
          </a:p>
          <a:p>
            <a:pPr algn="l" eaLnBrk="1" hangingPunct="1">
              <a:spcBef>
                <a:spcPct val="50000"/>
              </a:spcBef>
            </a:pPr>
            <a:r>
              <a:rPr lang="zh-CN" altLang="en-US" sz="3600" b="1" dirty="0">
                <a:latin typeface="宋体" panose="02010600030101010101" pitchFamily="2" charset="-122"/>
              </a:rPr>
              <a:t>第</a:t>
            </a:r>
            <a:r>
              <a:rPr lang="en-US" altLang="zh-CN" sz="3600" b="1" dirty="0">
                <a:latin typeface="宋体" panose="02010600030101010101" pitchFamily="2" charset="-122"/>
              </a:rPr>
              <a:t>3</a:t>
            </a:r>
            <a:r>
              <a:rPr lang="zh-CN" altLang="en-US" sz="3600" b="1" dirty="0">
                <a:latin typeface="宋体" panose="02010600030101010101" pitchFamily="2" charset="-122"/>
              </a:rPr>
              <a:t>章  确定性推理</a:t>
            </a:r>
          </a:p>
          <a:p>
            <a:pPr algn="l" eaLnBrk="1" hangingPunct="1">
              <a:spcBef>
                <a:spcPct val="50000"/>
              </a:spcBef>
            </a:pPr>
            <a:r>
              <a:rPr lang="zh-CN" altLang="en-US" sz="3600" b="1" dirty="0">
                <a:latin typeface="宋体" panose="02010600030101010101" pitchFamily="2" charset="-122"/>
              </a:rPr>
              <a:t>第</a:t>
            </a:r>
            <a:r>
              <a:rPr lang="en-US" altLang="zh-CN" sz="3600" b="1" dirty="0">
                <a:latin typeface="宋体" panose="02010600030101010101" pitchFamily="2" charset="-122"/>
              </a:rPr>
              <a:t>4</a:t>
            </a:r>
            <a:r>
              <a:rPr lang="zh-CN" altLang="en-US" sz="3600" b="1" dirty="0">
                <a:latin typeface="宋体" panose="02010600030101010101" pitchFamily="2" charset="-122"/>
              </a:rPr>
              <a:t>章  搜索策略</a:t>
            </a:r>
            <a:endParaRPr lang="en-US" altLang="zh-CN" sz="3600" b="1" dirty="0">
              <a:latin typeface="宋体" panose="02010600030101010101" pitchFamily="2" charset="-122"/>
            </a:endParaRPr>
          </a:p>
          <a:p>
            <a:pPr algn="l">
              <a:spcBef>
                <a:spcPct val="50000"/>
              </a:spcBef>
            </a:pPr>
            <a:r>
              <a:rPr lang="zh-CN" altLang="en-US" sz="3600" b="1" dirty="0">
                <a:latin typeface="宋体" panose="02010600030101010101" pitchFamily="2" charset="-122"/>
              </a:rPr>
              <a:t>第</a:t>
            </a:r>
            <a:r>
              <a:rPr lang="en-US" altLang="zh-CN" sz="3600" b="1" dirty="0">
                <a:latin typeface="宋体" panose="02010600030101010101" pitchFamily="2" charset="-122"/>
              </a:rPr>
              <a:t>5</a:t>
            </a:r>
            <a:r>
              <a:rPr lang="zh-CN" altLang="en-US" sz="3600" b="1" dirty="0">
                <a:latin typeface="宋体" panose="02010600030101010101" pitchFamily="2" charset="-122"/>
              </a:rPr>
              <a:t>章  不确定性推理</a:t>
            </a:r>
          </a:p>
          <a:p>
            <a:pPr algn="l" eaLnBrk="1" hangingPunct="1">
              <a:spcBef>
                <a:spcPct val="50000"/>
              </a:spcBef>
            </a:pPr>
            <a:endParaRPr lang="en-US" altLang="zh-CN" sz="3600" b="1" dirty="0">
              <a:latin typeface="宋体" panose="02010600030101010101" pitchFamily="2" charset="-122"/>
            </a:endParaRPr>
          </a:p>
          <a:p>
            <a:pPr algn="l" eaLnBrk="1" hangingPunct="1">
              <a:spcBef>
                <a:spcPct val="50000"/>
              </a:spcBef>
            </a:pPr>
            <a:endParaRPr lang="zh-CN" altLang="en-US" sz="3600" b="1" dirty="0">
              <a:latin typeface="宋体" panose="02010600030101010101" pitchFamily="2" charset="-122"/>
            </a:endParaRPr>
          </a:p>
        </p:txBody>
      </p:sp>
      <p:sp>
        <p:nvSpPr>
          <p:cNvPr id="4113" name="Line 17"/>
          <p:cNvSpPr>
            <a:spLocks noChangeShapeType="1"/>
          </p:cNvSpPr>
          <p:nvPr/>
        </p:nvSpPr>
        <p:spPr bwMode="auto">
          <a:xfrm flipH="1">
            <a:off x="4109882" y="1108919"/>
            <a:ext cx="9167" cy="4839598"/>
          </a:xfrm>
          <a:prstGeom prst="line">
            <a:avLst/>
          </a:prstGeom>
          <a:noFill/>
          <a:ln w="76200" cmpd="tri">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5" name="Rectangle 31"/>
          <p:cNvSpPr>
            <a:spLocks noGrp="1"/>
          </p:cNvSpPr>
          <p:nvPr>
            <p:ph type="title" orient="vert"/>
          </p:nvPr>
        </p:nvSpPr>
        <p:spPr>
          <a:xfrm>
            <a:off x="2847310" y="1573214"/>
            <a:ext cx="1008062" cy="3527425"/>
          </a:xfrm>
          <a:solidFill>
            <a:srgbClr val="0033CC"/>
          </a:solidFill>
        </p:spPr>
        <p:txBody>
          <a:bodyPr/>
          <a:lstStyle/>
          <a:p>
            <a:r>
              <a:rPr lang="zh-CN" altLang="en-US">
                <a:solidFill>
                  <a:schemeClr val="bg1"/>
                </a:solidFill>
                <a:ea typeface="华文隶书" panose="02010800040101010101" pitchFamily="2" charset="-122"/>
              </a:rPr>
              <a:t>教  学  内  容</a:t>
            </a:r>
          </a:p>
        </p:txBody>
      </p:sp>
    </p:spTree>
    <p:extLst>
      <p:ext uri="{BB962C8B-B14F-4D97-AF65-F5344CB8AC3E}">
        <p14:creationId xmlns:p14="http://schemas.microsoft.com/office/powerpoint/2010/main" val="1382704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E92BD8C-1D1F-4626-A5A0-F88622AAAEB1}" type="slidenum">
              <a:rPr lang="en-US" altLang="zh-CN">
                <a:solidFill>
                  <a:srgbClr val="003399"/>
                </a:solidFill>
                <a:latin typeface="Times New Roman" panose="02020603050405020304" pitchFamily="18" charset="0"/>
              </a:rPr>
              <a:pPr algn="r"/>
              <a:t>6</a:t>
            </a:fld>
            <a:endParaRPr lang="en-US" altLang="zh-CN">
              <a:solidFill>
                <a:srgbClr val="003399"/>
              </a:solidFill>
              <a:latin typeface="Times New Roman" panose="02020603050405020304" pitchFamily="18" charset="0"/>
            </a:endParaRPr>
          </a:p>
        </p:txBody>
      </p:sp>
      <p:sp>
        <p:nvSpPr>
          <p:cNvPr id="1331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376E54B2-8327-47C8-99C4-15E857C37F73}"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7" name="Text Box 4"/>
          <p:cNvSpPr txBox="1">
            <a:spLocks noChangeArrowheads="1"/>
          </p:cNvSpPr>
          <p:nvPr/>
        </p:nvSpPr>
        <p:spPr bwMode="gray">
          <a:xfrm>
            <a:off x="3866634" y="2715175"/>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606896"/>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64353"/>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人工智能概述</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extLst>
      <p:ext uri="{BB962C8B-B14F-4D97-AF65-F5344CB8AC3E}">
        <p14:creationId xmlns:p14="http://schemas.microsoft.com/office/powerpoint/2010/main" val="334850702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86F4D242-9094-4772-B26B-79435B87CD51}" type="slidenum">
              <a:rPr lang="en-US" altLang="zh-CN">
                <a:solidFill>
                  <a:srgbClr val="003399"/>
                </a:solidFill>
                <a:latin typeface="Times New Roman" panose="02020603050405020304" pitchFamily="18" charset="0"/>
              </a:rPr>
              <a:pPr algn="r"/>
              <a:t>7</a:t>
            </a:fld>
            <a:endParaRPr lang="en-US" altLang="zh-CN">
              <a:solidFill>
                <a:srgbClr val="003399"/>
              </a:solidFill>
              <a:latin typeface="Times New Roman" panose="02020603050405020304" pitchFamily="18" charset="0"/>
            </a:endParaRPr>
          </a:p>
        </p:txBody>
      </p:sp>
      <p:sp>
        <p:nvSpPr>
          <p:cNvPr id="14339"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62218CAA-E430-46E4-B3E1-352F6312F61F}"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522242" name="Rectangle 2"/>
          <p:cNvSpPr>
            <a:spLocks noGrp="1"/>
          </p:cNvSpPr>
          <p:nvPr>
            <p:ph type="title"/>
          </p:nvPr>
        </p:nvSpPr>
        <p:spPr>
          <a:xfrm>
            <a:off x="1992313" y="1412875"/>
            <a:ext cx="8229600" cy="649288"/>
          </a:xfrm>
        </p:spPr>
        <p:txBody>
          <a:bodyPr>
            <a:normAutofit fontScale="90000"/>
          </a:bodyPr>
          <a:lstStyle/>
          <a:p>
            <a:pPr algn="ctr">
              <a:defRPr/>
            </a:pPr>
            <a:r>
              <a:rPr lang="zh-CN" altLang="en-US" sz="5400">
                <a:solidFill>
                  <a:srgbClr val="CC0000"/>
                </a:solidFill>
                <a:ea typeface="华文隶书" panose="02010800040101010101" pitchFamily="2" charset="-122"/>
              </a:rPr>
              <a:t>本章学习要点</a:t>
            </a:r>
          </a:p>
        </p:txBody>
      </p:sp>
      <p:sp>
        <p:nvSpPr>
          <p:cNvPr id="14341" name="Rectangle 3"/>
          <p:cNvSpPr>
            <a:spLocks noGrp="1"/>
          </p:cNvSpPr>
          <p:nvPr>
            <p:ph type="body" idx="1"/>
          </p:nvPr>
        </p:nvSpPr>
        <p:spPr>
          <a:xfrm>
            <a:off x="2424114" y="2565401"/>
            <a:ext cx="7786687" cy="3744913"/>
          </a:xfrm>
        </p:spPr>
        <p:txBody>
          <a:bodyPr/>
          <a:lstStyle/>
          <a:p>
            <a:pPr>
              <a:lnSpc>
                <a:spcPct val="130000"/>
              </a:lnSpc>
              <a:spcBef>
                <a:spcPct val="40000"/>
              </a:spcBef>
            </a:pPr>
            <a:r>
              <a:rPr lang="zh-CN" altLang="en-US" dirty="0"/>
              <a:t>了解人工智能科学的诞生及其发展历史；</a:t>
            </a:r>
          </a:p>
          <a:p>
            <a:pPr>
              <a:lnSpc>
                <a:spcPct val="130000"/>
              </a:lnSpc>
              <a:spcBef>
                <a:spcPct val="40000"/>
              </a:spcBef>
            </a:pPr>
            <a:r>
              <a:rPr lang="zh-CN" altLang="en-US" dirty="0"/>
              <a:t>了解人工智能的定义；</a:t>
            </a:r>
          </a:p>
          <a:p>
            <a:pPr>
              <a:lnSpc>
                <a:spcPct val="130000"/>
              </a:lnSpc>
              <a:spcBef>
                <a:spcPct val="40000"/>
              </a:spcBef>
            </a:pPr>
            <a:r>
              <a:rPr lang="zh-CN" altLang="en-US" dirty="0"/>
              <a:t>了解人工智能研究的各种学派及其理论；</a:t>
            </a:r>
          </a:p>
          <a:p>
            <a:pPr>
              <a:lnSpc>
                <a:spcPct val="130000"/>
              </a:lnSpc>
              <a:spcBef>
                <a:spcPct val="40000"/>
              </a:spcBef>
            </a:pPr>
            <a:r>
              <a:rPr lang="zh-CN" altLang="en-US" dirty="0">
                <a:solidFill>
                  <a:srgbClr val="FF0000"/>
                </a:solidFill>
              </a:rPr>
              <a:t>产生自己对人工智能的认知与判断</a:t>
            </a:r>
            <a:r>
              <a:rPr lang="zh-CN" altLang="en-US" dirty="0"/>
              <a:t>。</a:t>
            </a:r>
          </a:p>
        </p:txBody>
      </p:sp>
    </p:spTree>
    <p:extLst>
      <p:ext uri="{BB962C8B-B14F-4D97-AF65-F5344CB8AC3E}">
        <p14:creationId xmlns:p14="http://schemas.microsoft.com/office/powerpoint/2010/main" val="4182128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508000" y="1739630"/>
            <a:ext cx="3214688" cy="47244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4267200" y="1828800"/>
            <a:ext cx="3581400" cy="2030413"/>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4267200" y="4191000"/>
            <a:ext cx="3581400" cy="2273030"/>
          </a:xfrm>
          <a:prstGeom prst="rect">
            <a:avLst/>
          </a:prstGeom>
          <a:noFill/>
          <a:ln w="9525">
            <a:noFill/>
            <a:miter lim="800000"/>
            <a:headEnd/>
            <a:tailEnd/>
          </a:ln>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3139" y="1828801"/>
            <a:ext cx="3215070" cy="2063494"/>
          </a:xfrm>
          <a:prstGeom prst="rect">
            <a:avLst/>
          </a:prstGeom>
        </p:spPr>
      </p:pic>
      <p:pic>
        <p:nvPicPr>
          <p:cNvPr id="4" name="图片 3">
            <a:extLst>
              <a:ext uri="{FF2B5EF4-FFF2-40B4-BE49-F238E27FC236}">
                <a16:creationId xmlns:a16="http://schemas.microsoft.com/office/drawing/2014/main" id="{14E95334-EAE6-4C88-BAF4-EA40D142B3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8415" y="4281188"/>
            <a:ext cx="3334453" cy="2087368"/>
          </a:xfrm>
          <a:prstGeom prst="rect">
            <a:avLst/>
          </a:prstGeom>
        </p:spPr>
      </p:pic>
    </p:spTree>
    <p:extLst>
      <p:ext uri="{BB962C8B-B14F-4D97-AF65-F5344CB8AC3E}">
        <p14:creationId xmlns:p14="http://schemas.microsoft.com/office/powerpoint/2010/main" val="252832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 name="AutoShape 6"/>
          <p:cNvSpPr>
            <a:spLocks noChangeArrowheads="1"/>
          </p:cNvSpPr>
          <p:nvPr/>
        </p:nvSpPr>
        <p:spPr bwMode="gray">
          <a:xfrm>
            <a:off x="3907115" y="1616652"/>
            <a:ext cx="4033838"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headEnd/>
            <a:tailE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algn="ctr" eaLnBrk="1" hangingPunct="1">
              <a:defRPr/>
            </a:pPr>
            <a:endParaRPr lang="zh-CN" altLang="en-US"/>
          </a:p>
        </p:txBody>
      </p:sp>
      <p:sp>
        <p:nvSpPr>
          <p:cNvPr id="1331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9E92BD8C-1D1F-4626-A5A0-F88622AAAEB1}" type="slidenum">
              <a:rPr lang="en-US" altLang="zh-CN">
                <a:solidFill>
                  <a:srgbClr val="003399"/>
                </a:solidFill>
                <a:latin typeface="Times New Roman" panose="02020603050405020304" pitchFamily="18" charset="0"/>
              </a:rPr>
              <a:pPr algn="r"/>
              <a:t>9</a:t>
            </a:fld>
            <a:endParaRPr lang="en-US" altLang="zh-CN">
              <a:solidFill>
                <a:srgbClr val="003399"/>
              </a:solidFill>
              <a:latin typeface="Times New Roman" panose="02020603050405020304" pitchFamily="18" charset="0"/>
            </a:endParaRPr>
          </a:p>
        </p:txBody>
      </p:sp>
      <p:sp>
        <p:nvSpPr>
          <p:cNvPr id="1331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fld id="{376E54B2-8327-47C8-99C4-15E857C37F73}" type="datetime1">
              <a:rPr lang="zh-CN" altLang="en-US">
                <a:solidFill>
                  <a:srgbClr val="003399"/>
                </a:solidFill>
                <a:latin typeface="Times New Roman" panose="02020603050405020304" pitchFamily="18" charset="0"/>
              </a:rPr>
              <a:pPr algn="l"/>
              <a:t>2018/9/2</a:t>
            </a:fld>
            <a:endParaRPr lang="en-US" altLang="zh-CN">
              <a:solidFill>
                <a:srgbClr val="003399"/>
              </a:solidFill>
              <a:latin typeface="Times New Roman" panose="02020603050405020304" pitchFamily="18" charset="0"/>
            </a:endParaRPr>
          </a:p>
        </p:txBody>
      </p:sp>
      <p:sp>
        <p:nvSpPr>
          <p:cNvPr id="13317" name="Text Box 4"/>
          <p:cNvSpPr txBox="1">
            <a:spLocks noChangeArrowheads="1"/>
          </p:cNvSpPr>
          <p:nvPr/>
        </p:nvSpPr>
        <p:spPr bwMode="gray">
          <a:xfrm>
            <a:off x="3866634" y="2715175"/>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1.3  </a:t>
            </a:r>
            <a:r>
              <a:rPr lang="zh-CN" altLang="en-US" sz="2800" b="1" dirty="0"/>
              <a:t>人工智能的研究内容</a:t>
            </a: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1.5  </a:t>
            </a:r>
            <a:r>
              <a:rPr lang="zh-CN" altLang="en-US" sz="2800" b="1" dirty="0"/>
              <a:t>人工智能研究及应用领域</a:t>
            </a: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kumimoji="1" lang="en-US" altLang="zh-CN" sz="2800" b="1" dirty="0"/>
              <a:t>1.4  </a:t>
            </a:r>
            <a:r>
              <a:rPr kumimoji="1" lang="zh-CN" altLang="en-US" sz="2800" b="1" dirty="0"/>
              <a:t>人工智能研究方法与途径</a:t>
            </a:r>
          </a:p>
        </p:txBody>
      </p:sp>
      <p:sp>
        <p:nvSpPr>
          <p:cNvPr id="13320" name="Text Box 7"/>
          <p:cNvSpPr txBox="1">
            <a:spLocks noChangeArrowheads="1"/>
          </p:cNvSpPr>
          <p:nvPr/>
        </p:nvSpPr>
        <p:spPr bwMode="gray">
          <a:xfrm>
            <a:off x="3858697" y="1606896"/>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1.1  </a:t>
            </a:r>
            <a:r>
              <a:rPr lang="zh-CN" altLang="en-US" sz="2800" b="1" dirty="0"/>
              <a:t>人工智能的定义</a:t>
            </a:r>
          </a:p>
        </p:txBody>
      </p:sp>
      <p:sp>
        <p:nvSpPr>
          <p:cNvPr id="13321" name="Text Box 25"/>
          <p:cNvSpPr txBox="1">
            <a:spLocks noChangeArrowheads="1"/>
          </p:cNvSpPr>
          <p:nvPr/>
        </p:nvSpPr>
        <p:spPr bwMode="gray">
          <a:xfrm>
            <a:off x="3866634" y="2164353"/>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1.2  </a:t>
            </a:r>
            <a:r>
              <a:rPr lang="zh-CN" altLang="en-US" sz="2800" b="1" dirty="0"/>
              <a:t>人工智能的发展简史</a:t>
            </a: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1.6  </a:t>
            </a:r>
            <a:r>
              <a:rPr lang="zh-CN" altLang="en-US" sz="2800" b="1" dirty="0"/>
              <a:t>人工智能应用、现状及思考</a:t>
            </a: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sz="2800" b="1" dirty="0"/>
              <a:t>1.7  </a:t>
            </a:r>
            <a:r>
              <a:rPr lang="zh-CN" altLang="en-US" sz="2800" b="1" dirty="0"/>
              <a:t>人工智能对人类的影响</a:t>
            </a:r>
          </a:p>
        </p:txBody>
      </p:sp>
    </p:spTree>
    <p:extLst>
      <p:ext uri="{BB962C8B-B14F-4D97-AF65-F5344CB8AC3E}">
        <p14:creationId xmlns:p14="http://schemas.microsoft.com/office/powerpoint/2010/main" val="3471391079"/>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6637</Words>
  <Application>Microsoft Office PowerPoint</Application>
  <PresentationFormat>宽屏</PresentationFormat>
  <Paragraphs>625</Paragraphs>
  <Slides>49</Slides>
  <Notes>26</Notes>
  <HiddenSlides>2</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49</vt:i4>
      </vt:variant>
    </vt:vector>
  </HeadingPairs>
  <TitlesOfParts>
    <vt:vector size="64" baseType="lpstr">
      <vt:lpstr>ˎ̥</vt:lpstr>
      <vt:lpstr>等线</vt:lpstr>
      <vt:lpstr>等线 Light</vt:lpstr>
      <vt:lpstr>黑体</vt:lpstr>
      <vt:lpstr>华文楷体</vt:lpstr>
      <vt:lpstr>华文隶书</vt:lpstr>
      <vt:lpstr>楷体_GB2312</vt:lpstr>
      <vt:lpstr>楷体_GB2312</vt:lpstr>
      <vt:lpstr>隶书</vt:lpstr>
      <vt:lpstr>宋体</vt:lpstr>
      <vt:lpstr>Arial</vt:lpstr>
      <vt:lpstr>Calibri</vt:lpstr>
      <vt:lpstr>Times New Roman</vt:lpstr>
      <vt:lpstr>Wingdings</vt:lpstr>
      <vt:lpstr>Office 主题​​</vt:lpstr>
      <vt:lpstr>PowerPoint 演示文稿</vt:lpstr>
      <vt:lpstr>Textbook</vt:lpstr>
      <vt:lpstr>人工智能</vt:lpstr>
      <vt:lpstr>PowerPoint 演示文稿</vt:lpstr>
      <vt:lpstr>教  学  内  容</vt:lpstr>
      <vt:lpstr>第一章  人工智能概述</vt:lpstr>
      <vt:lpstr>本章学习要点</vt:lpstr>
      <vt:lpstr>Sci-Fi AI?</vt:lpstr>
      <vt:lpstr>第一章 主 要 内 容</vt:lpstr>
      <vt:lpstr>1.1.1 人工智能的定义</vt:lpstr>
      <vt:lpstr> 什么是智能？</vt:lpstr>
      <vt:lpstr> 什么是智能？</vt:lpstr>
      <vt:lpstr>PowerPoint 演示文稿</vt:lpstr>
      <vt:lpstr>PowerPoint 演示文稿</vt:lpstr>
      <vt:lpstr>PowerPoint 演示文稿</vt:lpstr>
      <vt:lpstr>PowerPoint 演示文稿</vt:lpstr>
      <vt:lpstr>PowerPoint 演示文稿</vt:lpstr>
      <vt:lpstr>PowerPoint 演示文稿</vt:lpstr>
      <vt:lpstr> 什么是人工智能？</vt:lpstr>
      <vt:lpstr>定义方法</vt:lpstr>
      <vt:lpstr> 什么是人工智能？</vt:lpstr>
      <vt:lpstr> 什么是人工智能？</vt:lpstr>
      <vt:lpstr> 什么是人工智能？</vt:lpstr>
      <vt:lpstr> 什么是人工智能？</vt:lpstr>
      <vt:lpstr> 什么是人工智能？</vt:lpstr>
      <vt:lpstr> 什么是人工智能？</vt:lpstr>
      <vt:lpstr>1.1.2  AI的研究意义</vt:lpstr>
      <vt:lpstr>1.1.3  人工智能的研究目标</vt:lpstr>
      <vt:lpstr>PowerPoint 演示文稿</vt:lpstr>
      <vt:lpstr>PowerPoint 演示文稿</vt:lpstr>
      <vt:lpstr> 1.1.4  AI的学科位置</vt:lpstr>
      <vt:lpstr> 1.1.4  AI的学科位置</vt:lpstr>
      <vt:lpstr> 1.1.4  AI的学科位置</vt:lpstr>
      <vt:lpstr> 1.1.5与脑科学和认知科学的交叉研究</vt:lpstr>
      <vt:lpstr> 1.1.5与脑科学和认知科学的交叉研究</vt:lpstr>
      <vt:lpstr> 1.1.6智能模拟的方法和技术研究</vt:lpstr>
      <vt:lpstr> 1.1.6智能模拟的方法和技术研究</vt:lpstr>
      <vt:lpstr> 1.1.7  AI的研究策略</vt:lpstr>
      <vt:lpstr>第一章 主 要 内 容</vt:lpstr>
      <vt:lpstr>1.2.1  人工智能的发展简史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Qince Li</dc:creator>
  <cp:lastModifiedBy>Qince Li</cp:lastModifiedBy>
  <cp:revision>4</cp:revision>
  <dcterms:created xsi:type="dcterms:W3CDTF">2017-11-08T08:31:32Z</dcterms:created>
  <dcterms:modified xsi:type="dcterms:W3CDTF">2018-09-02T14:31:21Z</dcterms:modified>
</cp:coreProperties>
</file>